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8288000" cy="10287000"/>
  <p:notesSz cx="6858000" cy="9144000"/>
  <p:embeddedFontLst>
    <p:embeddedFont>
      <p:font typeface="Arial Bold" panose="020B0704020202020204" pitchFamily="34" charset="0"/>
      <p:regular r:id="rId42"/>
      <p:bold r:id="rId43"/>
    </p:embeddedFont>
    <p:embeddedFont>
      <p:font typeface="Arimo" panose="020B0604020202020204" charset="0"/>
      <p:regular r:id="rId44"/>
    </p:embeddedFont>
    <p:embeddedFont>
      <p:font typeface="Arimo Bold" panose="020B0604020202020204" charset="0"/>
      <p:regular r:id="rId45"/>
    </p:embeddedFont>
    <p:embeddedFont>
      <p:font typeface="Computer Says No" panose="020B0604020202020204" charset="0"/>
      <p:regular r:id="rId46"/>
    </p:embeddedFont>
    <p:embeddedFont>
      <p:font typeface="DejaVu Serif" panose="020B0604020202020204" charset="0"/>
      <p:regular r:id="rId47"/>
    </p:embeddedFont>
    <p:embeddedFont>
      <p:font typeface="Open Sauce Bold" panose="020B0604020202020204" charset="0"/>
      <p:regular r:id="rId48"/>
    </p:embeddedFont>
    <p:embeddedFont>
      <p:font typeface="Paytone One" panose="020B0604020202020204" charset="0"/>
      <p:regular r:id="rId49"/>
    </p:embeddedFont>
    <p:embeddedFont>
      <p:font typeface="TT Rounds Condense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988C5-2BDF-D763-4B95-4771A709325D}" v="539" dt="2024-01-12T05:12:17.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h Diem Quynh 20210737" userId="S::quynh.td210737@sis.hust.edu.vn::43b489f3-252a-4c8d-a366-74b15a31ffa2" providerId="AD" clId="Web-{F5C988C5-2BDF-D763-4B95-4771A709325D}"/>
    <pc:docChg chg="modSld">
      <pc:chgData name="Trinh Diem Quynh 20210737" userId="S::quynh.td210737@sis.hust.edu.vn::43b489f3-252a-4c8d-a366-74b15a31ffa2" providerId="AD" clId="Web-{F5C988C5-2BDF-D763-4B95-4771A709325D}" dt="2024-01-12T05:12:14.084" v="133" actId="20577"/>
      <pc:docMkLst>
        <pc:docMk/>
      </pc:docMkLst>
      <pc:sldChg chg="modSp">
        <pc:chgData name="Trinh Diem Quynh 20210737" userId="S::quynh.td210737@sis.hust.edu.vn::43b489f3-252a-4c8d-a366-74b15a31ffa2" providerId="AD" clId="Web-{F5C988C5-2BDF-D763-4B95-4771A709325D}" dt="2024-01-12T05:01:47.043" v="83" actId="20577"/>
        <pc:sldMkLst>
          <pc:docMk/>
          <pc:sldMk cId="0" sldId="262"/>
        </pc:sldMkLst>
        <pc:spChg chg="mod">
          <ac:chgData name="Trinh Diem Quynh 20210737" userId="S::quynh.td210737@sis.hust.edu.vn::43b489f3-252a-4c8d-a366-74b15a31ffa2" providerId="AD" clId="Web-{F5C988C5-2BDF-D763-4B95-4771A709325D}" dt="2024-01-12T05:01:47.043" v="83" actId="20577"/>
          <ac:spMkLst>
            <pc:docMk/>
            <pc:sldMk cId="0" sldId="262"/>
            <ac:spMk id="16" creationId="{00000000-0000-0000-0000-000000000000}"/>
          </ac:spMkLst>
        </pc:spChg>
      </pc:sldChg>
      <pc:sldChg chg="modSp">
        <pc:chgData name="Trinh Diem Quynh 20210737" userId="S::quynh.td210737@sis.hust.edu.vn::43b489f3-252a-4c8d-a366-74b15a31ffa2" providerId="AD" clId="Web-{F5C988C5-2BDF-D763-4B95-4771A709325D}" dt="2024-01-12T05:02:42.826" v="93" actId="20577"/>
        <pc:sldMkLst>
          <pc:docMk/>
          <pc:sldMk cId="0" sldId="263"/>
        </pc:sldMkLst>
        <pc:spChg chg="mod">
          <ac:chgData name="Trinh Diem Quynh 20210737" userId="S::quynh.td210737@sis.hust.edu.vn::43b489f3-252a-4c8d-a366-74b15a31ffa2" providerId="AD" clId="Web-{F5C988C5-2BDF-D763-4B95-4771A709325D}" dt="2024-01-12T05:02:19.451" v="85" actId="20577"/>
          <ac:spMkLst>
            <pc:docMk/>
            <pc:sldMk cId="0" sldId="263"/>
            <ac:spMk id="15" creationId="{00000000-0000-0000-0000-000000000000}"/>
          </ac:spMkLst>
        </pc:spChg>
        <pc:spChg chg="mod">
          <ac:chgData name="Trinh Diem Quynh 20210737" userId="S::quynh.td210737@sis.hust.edu.vn::43b489f3-252a-4c8d-a366-74b15a31ffa2" providerId="AD" clId="Web-{F5C988C5-2BDF-D763-4B95-4771A709325D}" dt="2024-01-12T05:02:42.826" v="93" actId="20577"/>
          <ac:spMkLst>
            <pc:docMk/>
            <pc:sldMk cId="0" sldId="263"/>
            <ac:spMk id="16" creationId="{00000000-0000-0000-0000-000000000000}"/>
          </ac:spMkLst>
        </pc:spChg>
      </pc:sldChg>
      <pc:sldChg chg="modSp">
        <pc:chgData name="Trinh Diem Quynh 20210737" userId="S::quynh.td210737@sis.hust.edu.vn::43b489f3-252a-4c8d-a366-74b15a31ffa2" providerId="AD" clId="Web-{F5C988C5-2BDF-D763-4B95-4771A709325D}" dt="2024-01-12T05:05:48.395" v="107" actId="20577"/>
        <pc:sldMkLst>
          <pc:docMk/>
          <pc:sldMk cId="0" sldId="265"/>
        </pc:sldMkLst>
        <pc:spChg chg="mod">
          <ac:chgData name="Trinh Diem Quynh 20210737" userId="S::quynh.td210737@sis.hust.edu.vn::43b489f3-252a-4c8d-a366-74b15a31ffa2" providerId="AD" clId="Web-{F5C988C5-2BDF-D763-4B95-4771A709325D}" dt="2024-01-12T05:05:48.395" v="107" actId="20577"/>
          <ac:spMkLst>
            <pc:docMk/>
            <pc:sldMk cId="0" sldId="265"/>
            <ac:spMk id="16" creationId="{00000000-0000-0000-0000-000000000000}"/>
          </ac:spMkLst>
        </pc:spChg>
      </pc:sldChg>
      <pc:sldChg chg="modSp">
        <pc:chgData name="Trinh Diem Quynh 20210737" userId="S::quynh.td210737@sis.hust.edu.vn::43b489f3-252a-4c8d-a366-74b15a31ffa2" providerId="AD" clId="Web-{F5C988C5-2BDF-D763-4B95-4771A709325D}" dt="2024-01-12T04:57:12.878" v="1"/>
        <pc:sldMkLst>
          <pc:docMk/>
          <pc:sldMk cId="0" sldId="270"/>
        </pc:sldMkLst>
        <pc:graphicFrameChg chg="mod modGraphic">
          <ac:chgData name="Trinh Diem Quynh 20210737" userId="S::quynh.td210737@sis.hust.edu.vn::43b489f3-252a-4c8d-a366-74b15a31ffa2" providerId="AD" clId="Web-{F5C988C5-2BDF-D763-4B95-4771A709325D}" dt="2024-01-12T04:57:12.878" v="1"/>
          <ac:graphicFrameMkLst>
            <pc:docMk/>
            <pc:sldMk cId="0" sldId="270"/>
            <ac:graphicFrameMk id="25"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7:47.738" v="6" actId="20577"/>
        <pc:sldMkLst>
          <pc:docMk/>
          <pc:sldMk cId="0" sldId="271"/>
        </pc:sldMkLst>
        <pc:spChg chg="mod">
          <ac:chgData name="Trinh Diem Quynh 20210737" userId="S::quynh.td210737@sis.hust.edu.vn::43b489f3-252a-4c8d-a366-74b15a31ffa2" providerId="AD" clId="Web-{F5C988C5-2BDF-D763-4B95-4771A709325D}" dt="2024-01-12T04:57:47.738" v="6" actId="20577"/>
          <ac:spMkLst>
            <pc:docMk/>
            <pc:sldMk cId="0" sldId="271"/>
            <ac:spMk id="29" creationId="{00000000-0000-0000-0000-000000000000}"/>
          </ac:spMkLst>
        </pc:spChg>
        <pc:graphicFrameChg chg="mod modGraphic">
          <ac:chgData name="Trinh Diem Quynh 20210737" userId="S::quynh.td210737@sis.hust.edu.vn::43b489f3-252a-4c8d-a366-74b15a31ffa2" providerId="AD" clId="Web-{F5C988C5-2BDF-D763-4B95-4771A709325D}" dt="2024-01-12T04:57:43.222" v="3"/>
          <ac:graphicFrameMkLst>
            <pc:docMk/>
            <pc:sldMk cId="0" sldId="271"/>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8:07.239" v="10" actId="20577"/>
        <pc:sldMkLst>
          <pc:docMk/>
          <pc:sldMk cId="0" sldId="272"/>
        </pc:sldMkLst>
        <pc:spChg chg="mod">
          <ac:chgData name="Trinh Diem Quynh 20210737" userId="S::quynh.td210737@sis.hust.edu.vn::43b489f3-252a-4c8d-a366-74b15a31ffa2" providerId="AD" clId="Web-{F5C988C5-2BDF-D763-4B95-4771A709325D}" dt="2024-01-12T04:58:07.239" v="10" actId="20577"/>
          <ac:spMkLst>
            <pc:docMk/>
            <pc:sldMk cId="0" sldId="272"/>
            <ac:spMk id="29" creationId="{00000000-0000-0000-0000-000000000000}"/>
          </ac:spMkLst>
        </pc:spChg>
        <pc:graphicFrameChg chg="mod modGraphic">
          <ac:chgData name="Trinh Diem Quynh 20210737" userId="S::quynh.td210737@sis.hust.edu.vn::43b489f3-252a-4c8d-a366-74b15a31ffa2" providerId="AD" clId="Web-{F5C988C5-2BDF-D763-4B95-4771A709325D}" dt="2024-01-12T04:57:56.910" v="8"/>
          <ac:graphicFrameMkLst>
            <pc:docMk/>
            <pc:sldMk cId="0" sldId="272"/>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8:11.645" v="16" actId="20577"/>
        <pc:sldMkLst>
          <pc:docMk/>
          <pc:sldMk cId="0" sldId="273"/>
        </pc:sldMkLst>
        <pc:spChg chg="mod">
          <ac:chgData name="Trinh Diem Quynh 20210737" userId="S::quynh.td210737@sis.hust.edu.vn::43b489f3-252a-4c8d-a366-74b15a31ffa2" providerId="AD" clId="Web-{F5C988C5-2BDF-D763-4B95-4771A709325D}" dt="2024-01-12T04:58:11.645" v="16" actId="20577"/>
          <ac:spMkLst>
            <pc:docMk/>
            <pc:sldMk cId="0" sldId="273"/>
            <ac:spMk id="29" creationId="{00000000-0000-0000-0000-000000000000}"/>
          </ac:spMkLst>
        </pc:spChg>
        <pc:graphicFrameChg chg="mod modGraphic">
          <ac:chgData name="Trinh Diem Quynh 20210737" userId="S::quynh.td210737@sis.hust.edu.vn::43b489f3-252a-4c8d-a366-74b15a31ffa2" providerId="AD" clId="Web-{F5C988C5-2BDF-D763-4B95-4771A709325D}" dt="2024-01-12T04:58:07.520" v="14"/>
          <ac:graphicFrameMkLst>
            <pc:docMk/>
            <pc:sldMk cId="0" sldId="273"/>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8:28.318" v="20" actId="20577"/>
        <pc:sldMkLst>
          <pc:docMk/>
          <pc:sldMk cId="0" sldId="274"/>
        </pc:sldMkLst>
        <pc:spChg chg="mod">
          <ac:chgData name="Trinh Diem Quynh 20210737" userId="S::quynh.td210737@sis.hust.edu.vn::43b489f3-252a-4c8d-a366-74b15a31ffa2" providerId="AD" clId="Web-{F5C988C5-2BDF-D763-4B95-4771A709325D}" dt="2024-01-12T04:58:28.318" v="20" actId="20577"/>
          <ac:spMkLst>
            <pc:docMk/>
            <pc:sldMk cId="0" sldId="274"/>
            <ac:spMk id="29" creationId="{00000000-0000-0000-0000-000000000000}"/>
          </ac:spMkLst>
        </pc:spChg>
        <pc:graphicFrameChg chg="mod modGraphic">
          <ac:chgData name="Trinh Diem Quynh 20210737" userId="S::quynh.td210737@sis.hust.edu.vn::43b489f3-252a-4c8d-a366-74b15a31ffa2" providerId="AD" clId="Web-{F5C988C5-2BDF-D763-4B95-4771A709325D}" dt="2024-01-12T04:58:27.833" v="18"/>
          <ac:graphicFrameMkLst>
            <pc:docMk/>
            <pc:sldMk cId="0" sldId="274"/>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8:49.521" v="25" actId="20577"/>
        <pc:sldMkLst>
          <pc:docMk/>
          <pc:sldMk cId="0" sldId="275"/>
        </pc:sldMkLst>
        <pc:spChg chg="mod">
          <ac:chgData name="Trinh Diem Quynh 20210737" userId="S::quynh.td210737@sis.hust.edu.vn::43b489f3-252a-4c8d-a366-74b15a31ffa2" providerId="AD" clId="Web-{F5C988C5-2BDF-D763-4B95-4771A709325D}" dt="2024-01-12T04:58:49.521" v="25" actId="20577"/>
          <ac:spMkLst>
            <pc:docMk/>
            <pc:sldMk cId="0" sldId="275"/>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4:58:37.802" v="22"/>
          <ac:graphicFrameMkLst>
            <pc:docMk/>
            <pc:sldMk cId="0" sldId="275"/>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8:53.850" v="32" actId="20577"/>
        <pc:sldMkLst>
          <pc:docMk/>
          <pc:sldMk cId="0" sldId="276"/>
        </pc:sldMkLst>
        <pc:spChg chg="mod">
          <ac:chgData name="Trinh Diem Quynh 20210737" userId="S::quynh.td210737@sis.hust.edu.vn::43b489f3-252a-4c8d-a366-74b15a31ffa2" providerId="AD" clId="Web-{F5C988C5-2BDF-D763-4B95-4771A709325D}" dt="2024-01-12T04:58:53.850" v="32" actId="20577"/>
          <ac:spMkLst>
            <pc:docMk/>
            <pc:sldMk cId="0" sldId="276"/>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4:58:49.772" v="29"/>
          <ac:graphicFrameMkLst>
            <pc:docMk/>
            <pc:sldMk cId="0" sldId="276"/>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9:19.319" v="37" actId="20577"/>
        <pc:sldMkLst>
          <pc:docMk/>
          <pc:sldMk cId="0" sldId="277"/>
        </pc:sldMkLst>
        <pc:spChg chg="mod">
          <ac:chgData name="Trinh Diem Quynh 20210737" userId="S::quynh.td210737@sis.hust.edu.vn::43b489f3-252a-4c8d-a366-74b15a31ffa2" providerId="AD" clId="Web-{F5C988C5-2BDF-D763-4B95-4771A709325D}" dt="2024-01-12T04:59:19.319" v="37" actId="20577"/>
          <ac:spMkLst>
            <pc:docMk/>
            <pc:sldMk cId="0" sldId="277"/>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4:59:08.288" v="34"/>
          <ac:graphicFrameMkLst>
            <pc:docMk/>
            <pc:sldMk cId="0" sldId="277"/>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9:22.648" v="42" actId="20577"/>
        <pc:sldMkLst>
          <pc:docMk/>
          <pc:sldMk cId="0" sldId="278"/>
        </pc:sldMkLst>
        <pc:spChg chg="mod">
          <ac:chgData name="Trinh Diem Quynh 20210737" userId="S::quynh.td210737@sis.hust.edu.vn::43b489f3-252a-4c8d-a366-74b15a31ffa2" providerId="AD" clId="Web-{F5C988C5-2BDF-D763-4B95-4771A709325D}" dt="2024-01-12T04:59:22.648" v="42" actId="20577"/>
          <ac:spMkLst>
            <pc:docMk/>
            <pc:sldMk cId="0" sldId="278"/>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4:59:19.694" v="39"/>
          <ac:graphicFrameMkLst>
            <pc:docMk/>
            <pc:sldMk cId="0" sldId="278"/>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4:59:32.867" v="46" actId="20577"/>
        <pc:sldMkLst>
          <pc:docMk/>
          <pc:sldMk cId="0" sldId="279"/>
        </pc:sldMkLst>
        <pc:spChg chg="mod">
          <ac:chgData name="Trinh Diem Quynh 20210737" userId="S::quynh.td210737@sis.hust.edu.vn::43b489f3-252a-4c8d-a366-74b15a31ffa2" providerId="AD" clId="Web-{F5C988C5-2BDF-D763-4B95-4771A709325D}" dt="2024-01-12T04:59:32.867" v="46" actId="20577"/>
          <ac:spMkLst>
            <pc:docMk/>
            <pc:sldMk cId="0" sldId="279"/>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4:59:31.726" v="44"/>
          <ac:graphicFrameMkLst>
            <pc:docMk/>
            <pc:sldMk cId="0" sldId="279"/>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0:02.290" v="53"/>
        <pc:sldMkLst>
          <pc:docMk/>
          <pc:sldMk cId="0" sldId="280"/>
        </pc:sldMkLst>
        <pc:spChg chg="mod">
          <ac:chgData name="Trinh Diem Quynh 20210737" userId="S::quynh.td210737@sis.hust.edu.vn::43b489f3-252a-4c8d-a366-74b15a31ffa2" providerId="AD" clId="Web-{F5C988C5-2BDF-D763-4B95-4771A709325D}" dt="2024-01-12T04:59:52.805" v="49" actId="20577"/>
          <ac:spMkLst>
            <pc:docMk/>
            <pc:sldMk cId="0" sldId="280"/>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5:00:02.290" v="53"/>
          <ac:graphicFrameMkLst>
            <pc:docMk/>
            <pc:sldMk cId="0" sldId="280"/>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0:40.947" v="61" actId="20577"/>
        <pc:sldMkLst>
          <pc:docMk/>
          <pc:sldMk cId="0" sldId="281"/>
        </pc:sldMkLst>
        <pc:spChg chg="mod">
          <ac:chgData name="Trinh Diem Quynh 20210737" userId="S::quynh.td210737@sis.hust.edu.vn::43b489f3-252a-4c8d-a366-74b15a31ffa2" providerId="AD" clId="Web-{F5C988C5-2BDF-D763-4B95-4771A709325D}" dt="2024-01-12T05:00:40.947" v="61" actId="20577"/>
          <ac:spMkLst>
            <pc:docMk/>
            <pc:sldMk cId="0" sldId="281"/>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5:00:09.665" v="57"/>
          <ac:graphicFrameMkLst>
            <pc:docMk/>
            <pc:sldMk cId="0" sldId="281"/>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0:51.557" v="66" actId="20577"/>
        <pc:sldMkLst>
          <pc:docMk/>
          <pc:sldMk cId="0" sldId="282"/>
        </pc:sldMkLst>
        <pc:spChg chg="mod">
          <ac:chgData name="Trinh Diem Quynh 20210737" userId="S::quynh.td210737@sis.hust.edu.vn::43b489f3-252a-4c8d-a366-74b15a31ffa2" providerId="AD" clId="Web-{F5C988C5-2BDF-D763-4B95-4771A709325D}" dt="2024-01-12T05:00:51.557" v="66" actId="20577"/>
          <ac:spMkLst>
            <pc:docMk/>
            <pc:sldMk cId="0" sldId="282"/>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5:00:49.932" v="63"/>
          <ac:graphicFrameMkLst>
            <pc:docMk/>
            <pc:sldMk cId="0" sldId="282"/>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1:05.370" v="70" actId="20577"/>
        <pc:sldMkLst>
          <pc:docMk/>
          <pc:sldMk cId="0" sldId="283"/>
        </pc:sldMkLst>
        <pc:spChg chg="mod">
          <ac:chgData name="Trinh Diem Quynh 20210737" userId="S::quynh.td210737@sis.hust.edu.vn::43b489f3-252a-4c8d-a366-74b15a31ffa2" providerId="AD" clId="Web-{F5C988C5-2BDF-D763-4B95-4771A709325D}" dt="2024-01-12T05:01:05.370" v="70" actId="20577"/>
          <ac:spMkLst>
            <pc:docMk/>
            <pc:sldMk cId="0" sldId="283"/>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5:01:00.026" v="68"/>
          <ac:graphicFrameMkLst>
            <pc:docMk/>
            <pc:sldMk cId="0" sldId="283"/>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1:20.277" v="77" actId="20577"/>
        <pc:sldMkLst>
          <pc:docMk/>
          <pc:sldMk cId="0" sldId="284"/>
        </pc:sldMkLst>
        <pc:spChg chg="mod">
          <ac:chgData name="Trinh Diem Quynh 20210737" userId="S::quynh.td210737@sis.hust.edu.vn::43b489f3-252a-4c8d-a366-74b15a31ffa2" providerId="AD" clId="Web-{F5C988C5-2BDF-D763-4B95-4771A709325D}" dt="2024-01-12T05:01:20.277" v="77" actId="20577"/>
          <ac:spMkLst>
            <pc:docMk/>
            <pc:sldMk cId="0" sldId="284"/>
            <ac:spMk id="28" creationId="{00000000-0000-0000-0000-000000000000}"/>
          </ac:spMkLst>
        </pc:spChg>
        <pc:graphicFrameChg chg="mod modGraphic">
          <ac:chgData name="Trinh Diem Quynh 20210737" userId="S::quynh.td210737@sis.hust.edu.vn::43b489f3-252a-4c8d-a366-74b15a31ffa2" providerId="AD" clId="Web-{F5C988C5-2BDF-D763-4B95-4771A709325D}" dt="2024-01-12T05:01:11.480" v="74"/>
          <ac:graphicFrameMkLst>
            <pc:docMk/>
            <pc:sldMk cId="0" sldId="284"/>
            <ac:graphicFrameMk id="26" creationId="{00000000-0000-0000-0000-000000000000}"/>
          </ac:graphicFrameMkLst>
        </pc:graphicFrameChg>
      </pc:sldChg>
      <pc:sldChg chg="modSp">
        <pc:chgData name="Trinh Diem Quynh 20210737" userId="S::quynh.td210737@sis.hust.edu.vn::43b489f3-252a-4c8d-a366-74b15a31ffa2" providerId="AD" clId="Web-{F5C988C5-2BDF-D763-4B95-4771A709325D}" dt="2024-01-12T05:01:30.418" v="78" actId="1076"/>
        <pc:sldMkLst>
          <pc:docMk/>
          <pc:sldMk cId="0" sldId="286"/>
        </pc:sldMkLst>
        <pc:spChg chg="mod">
          <ac:chgData name="Trinh Diem Quynh 20210737" userId="S::quynh.td210737@sis.hust.edu.vn::43b489f3-252a-4c8d-a366-74b15a31ffa2" providerId="AD" clId="Web-{F5C988C5-2BDF-D763-4B95-4771A709325D}" dt="2024-01-12T05:01:30.418" v="78" actId="1076"/>
          <ac:spMkLst>
            <pc:docMk/>
            <pc:sldMk cId="0" sldId="286"/>
            <ac:spMk id="30" creationId="{00000000-0000-0000-0000-000000000000}"/>
          </ac:spMkLst>
        </pc:spChg>
      </pc:sldChg>
      <pc:sldChg chg="modSp">
        <pc:chgData name="Trinh Diem Quynh 20210737" userId="S::quynh.td210737@sis.hust.edu.vn::43b489f3-252a-4c8d-a366-74b15a31ffa2" providerId="AD" clId="Web-{F5C988C5-2BDF-D763-4B95-4771A709325D}" dt="2024-01-12T05:12:14.084" v="133" actId="20577"/>
        <pc:sldMkLst>
          <pc:docMk/>
          <pc:sldMk cId="0" sldId="287"/>
        </pc:sldMkLst>
        <pc:spChg chg="mod">
          <ac:chgData name="Trinh Diem Quynh 20210737" userId="S::quynh.td210737@sis.hust.edu.vn::43b489f3-252a-4c8d-a366-74b15a31ffa2" providerId="AD" clId="Web-{F5C988C5-2BDF-D763-4B95-4771A709325D}" dt="2024-01-12T05:12:14.084" v="133" actId="20577"/>
          <ac:spMkLst>
            <pc:docMk/>
            <pc:sldMk cId="0" sldId="287"/>
            <ac:spMk id="28" creationId="{00000000-0000-0000-0000-000000000000}"/>
          </ac:spMkLst>
        </pc:spChg>
      </pc:sldChg>
      <pc:sldChg chg="modSp">
        <pc:chgData name="Trinh Diem Quynh 20210737" userId="S::quynh.td210737@sis.hust.edu.vn::43b489f3-252a-4c8d-a366-74b15a31ffa2" providerId="AD" clId="Web-{F5C988C5-2BDF-D763-4B95-4771A709325D}" dt="2024-01-12T05:11:18.035" v="112" actId="20577"/>
        <pc:sldMkLst>
          <pc:docMk/>
          <pc:sldMk cId="0" sldId="288"/>
        </pc:sldMkLst>
        <pc:spChg chg="mod">
          <ac:chgData name="Trinh Diem Quynh 20210737" userId="S::quynh.td210737@sis.hust.edu.vn::43b489f3-252a-4c8d-a366-74b15a31ffa2" providerId="AD" clId="Web-{F5C988C5-2BDF-D763-4B95-4771A709325D}" dt="2024-01-12T05:11:18.035" v="112" actId="20577"/>
          <ac:spMkLst>
            <pc:docMk/>
            <pc:sldMk cId="0" sldId="288"/>
            <ac:spMk id="2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svg"/><Relationship Id="rId7"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4.jpeg"/><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3.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2.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0.jpe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4.jpeg"/><Relationship Id="rId9" Type="http://schemas.openxmlformats.org/officeDocument/2006/relationships/image" Target="../media/image18.sv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svg"/><Relationship Id="rId7"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3.svg"/><Relationship Id="rId7" Type="http://schemas.openxmlformats.org/officeDocument/2006/relationships/image" Target="../media/image16.svg"/><Relationship Id="rId12"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2.svg"/><Relationship Id="rId5" Type="http://schemas.openxmlformats.org/officeDocument/2006/relationships/image" Target="../media/image10.jpe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4.jpe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svg"/><Relationship Id="rId7" Type="http://schemas.openxmlformats.org/officeDocument/2006/relationships/image" Target="../media/image22.svg"/><Relationship Id="rId12"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25604" y="1028700"/>
            <a:ext cx="4448408" cy="1809750"/>
          </a:xfrm>
          <a:prstGeom prst="rect">
            <a:avLst/>
          </a:prstGeom>
        </p:spPr>
        <p:txBody>
          <a:bodyPr lIns="0" tIns="0" rIns="0" bIns="0" rtlCol="0" anchor="t">
            <a:spAutoFit/>
          </a:bodyPr>
          <a:lstStyle/>
          <a:p>
            <a:pPr algn="ctr">
              <a:lnSpc>
                <a:spcPts val="14278"/>
              </a:lnSpc>
            </a:pPr>
            <a:r>
              <a:rPr lang="en-US" sz="11898">
                <a:solidFill>
                  <a:srgbClr val="000000"/>
                </a:solidFill>
                <a:latin typeface="Computer Says No"/>
              </a:rPr>
              <a:t>GROUP 04</a:t>
            </a:r>
          </a:p>
        </p:txBody>
      </p:sp>
      <p:grpSp>
        <p:nvGrpSpPr>
          <p:cNvPr id="3" name="Group 3"/>
          <p:cNvGrpSpPr/>
          <p:nvPr/>
        </p:nvGrpSpPr>
        <p:grpSpPr>
          <a:xfrm rot="616692">
            <a:off x="10213784" y="-5687524"/>
            <a:ext cx="12182584" cy="13149942"/>
            <a:chOff x="0" y="0"/>
            <a:chExt cx="16243446" cy="17533256"/>
          </a:xfrm>
        </p:grpSpPr>
        <p:sp>
          <p:nvSpPr>
            <p:cNvPr id="4" name="Freeform 4"/>
            <p:cNvSpPr/>
            <p:nvPr/>
          </p:nvSpPr>
          <p:spPr>
            <a:xfrm>
              <a:off x="0" y="0"/>
              <a:ext cx="16243554" cy="17533365"/>
            </a:xfrm>
            <a:custGeom>
              <a:avLst/>
              <a:gdLst/>
              <a:ahLst/>
              <a:cxnLst/>
              <a:rect l="l" t="t" r="r" b="b"/>
              <a:pathLst>
                <a:path w="16243554" h="17533365">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sp>
        <p:nvSpPr>
          <p:cNvPr id="5" name="TextBox 5"/>
          <p:cNvSpPr txBox="1"/>
          <p:nvPr/>
        </p:nvSpPr>
        <p:spPr>
          <a:xfrm>
            <a:off x="5661457" y="-2637368"/>
            <a:ext cx="6953828" cy="881012"/>
          </a:xfrm>
          <a:prstGeom prst="rect">
            <a:avLst/>
          </a:prstGeom>
        </p:spPr>
        <p:txBody>
          <a:bodyPr lIns="0" tIns="0" rIns="0" bIns="0" rtlCol="0" anchor="t">
            <a:spAutoFit/>
          </a:bodyPr>
          <a:lstStyle/>
          <a:p>
            <a:pPr algn="ctr">
              <a:lnSpc>
                <a:spcPts val="5759"/>
              </a:lnSpc>
            </a:pPr>
            <a:r>
              <a:rPr lang="en-US" sz="4800">
                <a:solidFill>
                  <a:srgbClr val="000000"/>
                </a:solidFill>
                <a:latin typeface="Arial Bold"/>
              </a:rPr>
              <a:t>Thành Viên trong nhóm</a:t>
            </a:r>
          </a:p>
        </p:txBody>
      </p:sp>
      <p:grpSp>
        <p:nvGrpSpPr>
          <p:cNvPr id="6" name="Group 6"/>
          <p:cNvGrpSpPr/>
          <p:nvPr/>
        </p:nvGrpSpPr>
        <p:grpSpPr>
          <a:xfrm>
            <a:off x="-22155651" y="3424392"/>
            <a:ext cx="1714956" cy="1719108"/>
            <a:chOff x="0" y="0"/>
            <a:chExt cx="2286608" cy="2292144"/>
          </a:xfrm>
        </p:grpSpPr>
        <p:sp>
          <p:nvSpPr>
            <p:cNvPr id="7" name="Freeform 7"/>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8" name="Group 8"/>
          <p:cNvGrpSpPr/>
          <p:nvPr/>
        </p:nvGrpSpPr>
        <p:grpSpPr>
          <a:xfrm>
            <a:off x="-22084641" y="3511142"/>
            <a:ext cx="1665216" cy="1594957"/>
            <a:chOff x="0" y="0"/>
            <a:chExt cx="2220288" cy="2126610"/>
          </a:xfrm>
        </p:grpSpPr>
        <p:sp>
          <p:nvSpPr>
            <p:cNvPr id="9" name="Freeform 9"/>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2"/>
              <a:stretch>
                <a:fillRect t="-12157" r="-3" b="-12162"/>
              </a:stretch>
            </a:blipFill>
          </p:spPr>
        </p:sp>
      </p:grpSp>
      <p:sp>
        <p:nvSpPr>
          <p:cNvPr id="10" name="TextBox 10"/>
          <p:cNvSpPr txBox="1"/>
          <p:nvPr/>
        </p:nvSpPr>
        <p:spPr>
          <a:xfrm>
            <a:off x="-23144604" y="5214105"/>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id="11" name="Group 11"/>
          <p:cNvGrpSpPr/>
          <p:nvPr/>
        </p:nvGrpSpPr>
        <p:grpSpPr>
          <a:xfrm>
            <a:off x="-10312116" y="3424392"/>
            <a:ext cx="1714956" cy="1719108"/>
            <a:chOff x="0" y="0"/>
            <a:chExt cx="2286608" cy="2292144"/>
          </a:xfrm>
        </p:grpSpPr>
        <p:sp>
          <p:nvSpPr>
            <p:cNvPr id="12" name="Freeform 12"/>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13" name="Group 13"/>
          <p:cNvGrpSpPr/>
          <p:nvPr/>
        </p:nvGrpSpPr>
        <p:grpSpPr>
          <a:xfrm>
            <a:off x="-10241106" y="3548542"/>
            <a:ext cx="1665216" cy="1594958"/>
            <a:chOff x="0" y="0"/>
            <a:chExt cx="2220288" cy="2126610"/>
          </a:xfrm>
        </p:grpSpPr>
        <p:sp>
          <p:nvSpPr>
            <p:cNvPr id="14" name="Freeform 14"/>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3"/>
              <a:stretch>
                <a:fillRect t="-2202" r="-3" b="-2208"/>
              </a:stretch>
            </a:blipFill>
          </p:spPr>
        </p:sp>
      </p:grpSp>
      <p:sp>
        <p:nvSpPr>
          <p:cNvPr id="15" name="TextBox 15"/>
          <p:cNvSpPr txBox="1"/>
          <p:nvPr/>
        </p:nvSpPr>
        <p:spPr>
          <a:xfrm>
            <a:off x="-11301069" y="5251505"/>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id="16" name="Group 16"/>
          <p:cNvGrpSpPr/>
          <p:nvPr/>
        </p:nvGrpSpPr>
        <p:grpSpPr>
          <a:xfrm>
            <a:off x="31551856" y="3322650"/>
            <a:ext cx="1714956" cy="1719108"/>
            <a:chOff x="0" y="0"/>
            <a:chExt cx="2286608" cy="2292144"/>
          </a:xfrm>
        </p:grpSpPr>
        <p:sp>
          <p:nvSpPr>
            <p:cNvPr id="17" name="Freeform 17"/>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18" name="Group 18"/>
          <p:cNvGrpSpPr/>
          <p:nvPr/>
        </p:nvGrpSpPr>
        <p:grpSpPr>
          <a:xfrm>
            <a:off x="31628298" y="3424392"/>
            <a:ext cx="1665216" cy="1594957"/>
            <a:chOff x="0" y="0"/>
            <a:chExt cx="2220288" cy="2126610"/>
          </a:xfrm>
        </p:grpSpPr>
        <p:sp>
          <p:nvSpPr>
            <p:cNvPr id="19" name="Freeform 19"/>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4"/>
              <a:stretch>
                <a:fillRect l="-22888" r="-22892" b="-5"/>
              </a:stretch>
            </a:blipFill>
          </p:spPr>
        </p:sp>
      </p:grpSp>
      <p:sp>
        <p:nvSpPr>
          <p:cNvPr id="20" name="TextBox 20"/>
          <p:cNvSpPr txBox="1"/>
          <p:nvPr/>
        </p:nvSpPr>
        <p:spPr>
          <a:xfrm>
            <a:off x="30568335" y="5127355"/>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id="21" name="Group 21"/>
          <p:cNvGrpSpPr/>
          <p:nvPr/>
        </p:nvGrpSpPr>
        <p:grpSpPr>
          <a:xfrm>
            <a:off x="39594592" y="3300242"/>
            <a:ext cx="1714956" cy="1719108"/>
            <a:chOff x="0" y="0"/>
            <a:chExt cx="2286608" cy="2292144"/>
          </a:xfrm>
        </p:grpSpPr>
        <p:sp>
          <p:nvSpPr>
            <p:cNvPr id="22" name="Freeform 22"/>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23" name="Group 23"/>
          <p:cNvGrpSpPr/>
          <p:nvPr/>
        </p:nvGrpSpPr>
        <p:grpSpPr>
          <a:xfrm>
            <a:off x="39664863" y="3446801"/>
            <a:ext cx="1665216" cy="1594957"/>
            <a:chOff x="0" y="0"/>
            <a:chExt cx="2220288" cy="2126610"/>
          </a:xfrm>
        </p:grpSpPr>
        <p:sp>
          <p:nvSpPr>
            <p:cNvPr id="24" name="Freeform 24"/>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5"/>
              <a:stretch>
                <a:fillRect t="-2202" r="-3" b="-2208"/>
              </a:stretch>
            </a:blipFill>
          </p:spPr>
        </p:sp>
      </p:grpSp>
      <p:sp>
        <p:nvSpPr>
          <p:cNvPr id="25" name="TextBox 25"/>
          <p:cNvSpPr txBox="1"/>
          <p:nvPr/>
        </p:nvSpPr>
        <p:spPr>
          <a:xfrm>
            <a:off x="38604900" y="5149764"/>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id="26" name="Group 26"/>
          <p:cNvGrpSpPr/>
          <p:nvPr/>
        </p:nvGrpSpPr>
        <p:grpSpPr>
          <a:xfrm rot="-1422747">
            <a:off x="-3425888" y="4670944"/>
            <a:ext cx="8475254" cy="9174711"/>
            <a:chOff x="0" y="0"/>
            <a:chExt cx="12383297" cy="13405282"/>
          </a:xfrm>
        </p:grpSpPr>
        <p:sp>
          <p:nvSpPr>
            <p:cNvPr id="27" name="Freeform 27"/>
            <p:cNvSpPr/>
            <p:nvPr/>
          </p:nvSpPr>
          <p:spPr>
            <a:xfrm>
              <a:off x="0" y="0"/>
              <a:ext cx="12383358" cy="13405205"/>
            </a:xfrm>
            <a:custGeom>
              <a:avLst/>
              <a:gdLst/>
              <a:ahLst/>
              <a:cxnLst/>
              <a:rect l="l" t="t" r="r" b="b"/>
              <a:pathLst>
                <a:path w="12383358" h="13405205">
                  <a:moveTo>
                    <a:pt x="0" y="6702602"/>
                  </a:moveTo>
                  <a:cubicBezTo>
                    <a:pt x="0" y="3000808"/>
                    <a:pt x="2772143" y="0"/>
                    <a:pt x="6191612" y="0"/>
                  </a:cubicBezTo>
                  <a:cubicBezTo>
                    <a:pt x="9611082" y="0"/>
                    <a:pt x="12383358" y="3000808"/>
                    <a:pt x="12383358" y="6702602"/>
                  </a:cubicBezTo>
                  <a:cubicBezTo>
                    <a:pt x="12383358" y="10404397"/>
                    <a:pt x="9611221" y="13405205"/>
                    <a:pt x="6191612" y="13405205"/>
                  </a:cubicBezTo>
                  <a:cubicBezTo>
                    <a:pt x="2772003" y="13405205"/>
                    <a:pt x="0" y="10404395"/>
                    <a:pt x="0" y="6702602"/>
                  </a:cubicBezTo>
                  <a:close/>
                </a:path>
              </a:pathLst>
            </a:custGeom>
            <a:solidFill>
              <a:srgbClr val="A7E7FF"/>
            </a:solidFill>
          </p:spPr>
        </p:sp>
      </p:grpSp>
      <p:sp>
        <p:nvSpPr>
          <p:cNvPr id="28" name="Freeform 28"/>
          <p:cNvSpPr/>
          <p:nvPr/>
        </p:nvSpPr>
        <p:spPr>
          <a:xfrm>
            <a:off x="1386547" y="765777"/>
            <a:ext cx="2639057" cy="2588306"/>
          </a:xfrm>
          <a:custGeom>
            <a:avLst/>
            <a:gdLst/>
            <a:ahLst/>
            <a:cxnLst/>
            <a:rect l="l" t="t" r="r" b="b"/>
            <a:pathLst>
              <a:path w="2639057" h="2588306">
                <a:moveTo>
                  <a:pt x="0" y="0"/>
                </a:moveTo>
                <a:lnTo>
                  <a:pt x="2639057" y="0"/>
                </a:lnTo>
                <a:lnTo>
                  <a:pt x="2639057" y="2588306"/>
                </a:lnTo>
                <a:lnTo>
                  <a:pt x="0" y="2588306"/>
                </a:lnTo>
                <a:lnTo>
                  <a:pt x="0" y="0"/>
                </a:lnTo>
                <a:close/>
              </a:path>
            </a:pathLst>
          </a:custGeom>
          <a:blipFill>
            <a:blip r:embed="rId6"/>
            <a:stretch>
              <a:fillRect l="-37434" r="-36924"/>
            </a:stretch>
          </a:blipFill>
        </p:spPr>
      </p:sp>
      <p:sp>
        <p:nvSpPr>
          <p:cNvPr id="29" name="TextBox 29"/>
          <p:cNvSpPr txBox="1"/>
          <p:nvPr/>
        </p:nvSpPr>
        <p:spPr>
          <a:xfrm>
            <a:off x="6536395" y="2606056"/>
            <a:ext cx="10694911" cy="1510038"/>
          </a:xfrm>
          <a:prstGeom prst="rect">
            <a:avLst/>
          </a:prstGeom>
        </p:spPr>
        <p:txBody>
          <a:bodyPr lIns="0" tIns="0" rIns="0" bIns="0" rtlCol="0" anchor="t">
            <a:spAutoFit/>
          </a:bodyPr>
          <a:lstStyle/>
          <a:p>
            <a:pPr algn="ctr">
              <a:lnSpc>
                <a:spcPts val="12319"/>
              </a:lnSpc>
            </a:pPr>
            <a:r>
              <a:rPr lang="en-US" sz="8799">
                <a:solidFill>
                  <a:srgbClr val="000000"/>
                </a:solidFill>
                <a:latin typeface="Computer Says No"/>
              </a:rPr>
              <a:t>---------- NETWORK PROGRAMMING</a:t>
            </a:r>
          </a:p>
        </p:txBody>
      </p:sp>
      <p:sp>
        <p:nvSpPr>
          <p:cNvPr id="30" name="TextBox 30"/>
          <p:cNvSpPr txBox="1"/>
          <p:nvPr/>
        </p:nvSpPr>
        <p:spPr>
          <a:xfrm>
            <a:off x="-1556540" y="3935120"/>
            <a:ext cx="10694911" cy="1536074"/>
          </a:xfrm>
          <a:prstGeom prst="rect">
            <a:avLst/>
          </a:prstGeom>
        </p:spPr>
        <p:txBody>
          <a:bodyPr lIns="0" tIns="0" rIns="0" bIns="0" rtlCol="0" anchor="t">
            <a:spAutoFit/>
          </a:bodyPr>
          <a:lstStyle/>
          <a:p>
            <a:pPr algn="ctr">
              <a:lnSpc>
                <a:spcPts val="12459"/>
              </a:lnSpc>
            </a:pPr>
            <a:r>
              <a:rPr lang="en-US" sz="8899">
                <a:solidFill>
                  <a:srgbClr val="000000"/>
                </a:solidFill>
                <a:latin typeface="Computer Says No"/>
              </a:rPr>
              <a:t>GROUP MEMBER:</a:t>
            </a:r>
          </a:p>
        </p:txBody>
      </p:sp>
      <p:sp>
        <p:nvSpPr>
          <p:cNvPr id="31" name="TextBox 31"/>
          <p:cNvSpPr txBox="1"/>
          <p:nvPr/>
        </p:nvSpPr>
        <p:spPr>
          <a:xfrm>
            <a:off x="4361565" y="6454609"/>
            <a:ext cx="7739216" cy="752475"/>
          </a:xfrm>
          <a:prstGeom prst="rect">
            <a:avLst/>
          </a:prstGeom>
        </p:spPr>
        <p:txBody>
          <a:bodyPr lIns="0" tIns="0" rIns="0" bIns="0" rtlCol="0" anchor="t">
            <a:spAutoFit/>
          </a:bodyPr>
          <a:lstStyle/>
          <a:p>
            <a:pPr algn="l">
              <a:lnSpc>
                <a:spcPts val="5879"/>
              </a:lnSpc>
            </a:pPr>
            <a:r>
              <a:rPr lang="en-US" sz="4899">
                <a:solidFill>
                  <a:srgbClr val="000000"/>
                </a:solidFill>
                <a:latin typeface="DejaVu Serif"/>
              </a:rPr>
              <a:t> Vũ Đức An - 20215174</a:t>
            </a:r>
          </a:p>
        </p:txBody>
      </p:sp>
      <p:sp>
        <p:nvSpPr>
          <p:cNvPr id="32" name="TextBox 32"/>
          <p:cNvSpPr txBox="1"/>
          <p:nvPr/>
        </p:nvSpPr>
        <p:spPr>
          <a:xfrm>
            <a:off x="4361565" y="8188159"/>
            <a:ext cx="10434770" cy="752475"/>
          </a:xfrm>
          <a:prstGeom prst="rect">
            <a:avLst/>
          </a:prstGeom>
        </p:spPr>
        <p:txBody>
          <a:bodyPr lIns="0" tIns="0" rIns="0" bIns="0" rtlCol="0" anchor="t">
            <a:spAutoFit/>
          </a:bodyPr>
          <a:lstStyle/>
          <a:p>
            <a:pPr algn="l">
              <a:lnSpc>
                <a:spcPts val="5879"/>
              </a:lnSpc>
            </a:pPr>
            <a:r>
              <a:rPr lang="en-US" sz="4899">
                <a:solidFill>
                  <a:srgbClr val="000000"/>
                </a:solidFill>
                <a:latin typeface="DejaVu Serif"/>
              </a:rPr>
              <a:t>Trịnh Diễm Quỳnh - 20215174</a:t>
            </a:r>
          </a:p>
        </p:txBody>
      </p:sp>
      <p:grpSp>
        <p:nvGrpSpPr>
          <p:cNvPr id="33" name="Group 33"/>
          <p:cNvGrpSpPr/>
          <p:nvPr/>
        </p:nvGrpSpPr>
        <p:grpSpPr>
          <a:xfrm>
            <a:off x="1689438" y="5701653"/>
            <a:ext cx="2231548" cy="2180139"/>
            <a:chOff x="0" y="0"/>
            <a:chExt cx="2975398" cy="2906852"/>
          </a:xfrm>
        </p:grpSpPr>
        <p:sp>
          <p:nvSpPr>
            <p:cNvPr id="34" name="Freeform 34"/>
            <p:cNvSpPr/>
            <p:nvPr/>
          </p:nvSpPr>
          <p:spPr>
            <a:xfrm>
              <a:off x="0" y="0"/>
              <a:ext cx="2975356" cy="2906903"/>
            </a:xfrm>
            <a:custGeom>
              <a:avLst/>
              <a:gdLst/>
              <a:ahLst/>
              <a:cxnLst/>
              <a:rect l="l" t="t" r="r" b="b"/>
              <a:pathLst>
                <a:path w="2975356" h="2906903">
                  <a:moveTo>
                    <a:pt x="0" y="1453388"/>
                  </a:moveTo>
                  <a:cubicBezTo>
                    <a:pt x="0" y="650748"/>
                    <a:pt x="666115" y="0"/>
                    <a:pt x="1487678" y="0"/>
                  </a:cubicBezTo>
                  <a:cubicBezTo>
                    <a:pt x="2309241" y="0"/>
                    <a:pt x="2975356" y="650748"/>
                    <a:pt x="2975356" y="1453388"/>
                  </a:cubicBezTo>
                  <a:cubicBezTo>
                    <a:pt x="2975356" y="2256028"/>
                    <a:pt x="2309368" y="2906903"/>
                    <a:pt x="1487678" y="2906903"/>
                  </a:cubicBezTo>
                  <a:cubicBezTo>
                    <a:pt x="665988" y="2906903"/>
                    <a:pt x="0" y="2256155"/>
                    <a:pt x="0" y="1453388"/>
                  </a:cubicBezTo>
                  <a:close/>
                </a:path>
              </a:pathLst>
            </a:custGeom>
            <a:blipFill>
              <a:blip r:embed="rId7"/>
              <a:stretch>
                <a:fillRect l="-8687" r="-8687"/>
              </a:stretch>
            </a:blipFill>
          </p:spPr>
        </p:sp>
      </p:grpSp>
      <p:grpSp>
        <p:nvGrpSpPr>
          <p:cNvPr id="35" name="Group 35"/>
          <p:cNvGrpSpPr/>
          <p:nvPr/>
        </p:nvGrpSpPr>
        <p:grpSpPr>
          <a:xfrm>
            <a:off x="14355756" y="7353698"/>
            <a:ext cx="2231548" cy="2180139"/>
            <a:chOff x="0" y="0"/>
            <a:chExt cx="2975398" cy="2906852"/>
          </a:xfrm>
        </p:grpSpPr>
        <p:sp>
          <p:nvSpPr>
            <p:cNvPr id="36" name="Freeform 36"/>
            <p:cNvSpPr/>
            <p:nvPr/>
          </p:nvSpPr>
          <p:spPr>
            <a:xfrm>
              <a:off x="0" y="0"/>
              <a:ext cx="2975356" cy="2906903"/>
            </a:xfrm>
            <a:custGeom>
              <a:avLst/>
              <a:gdLst/>
              <a:ahLst/>
              <a:cxnLst/>
              <a:rect l="l" t="t" r="r" b="b"/>
              <a:pathLst>
                <a:path w="2975356" h="2906903">
                  <a:moveTo>
                    <a:pt x="0" y="1453388"/>
                  </a:moveTo>
                  <a:cubicBezTo>
                    <a:pt x="0" y="650748"/>
                    <a:pt x="666115" y="0"/>
                    <a:pt x="1487678" y="0"/>
                  </a:cubicBezTo>
                  <a:cubicBezTo>
                    <a:pt x="2309241" y="0"/>
                    <a:pt x="2975356" y="650748"/>
                    <a:pt x="2975356" y="1453388"/>
                  </a:cubicBezTo>
                  <a:cubicBezTo>
                    <a:pt x="2975356" y="2256028"/>
                    <a:pt x="2309368" y="2906903"/>
                    <a:pt x="1487678" y="2906903"/>
                  </a:cubicBezTo>
                  <a:cubicBezTo>
                    <a:pt x="665988" y="2906903"/>
                    <a:pt x="0" y="2256155"/>
                    <a:pt x="0" y="1453388"/>
                  </a:cubicBezTo>
                  <a:close/>
                </a:path>
              </a:pathLst>
            </a:custGeom>
            <a:blipFill>
              <a:blip r:embed="rId8"/>
              <a:stretch>
                <a:fillRect l="-17327" r="-7630" b="-8413"/>
              </a:stretch>
            </a:blipFill>
          </p:spPr>
        </p:sp>
      </p:grpSp>
      <p:sp>
        <p:nvSpPr>
          <p:cNvPr id="37" name="TextBox 37"/>
          <p:cNvSpPr txBox="1"/>
          <p:nvPr/>
        </p:nvSpPr>
        <p:spPr>
          <a:xfrm>
            <a:off x="520370" y="8826334"/>
            <a:ext cx="582737"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2984607" y="3008336"/>
            <a:ext cx="6761090" cy="5647737"/>
          </a:xfrm>
          <a:custGeom>
            <a:avLst/>
            <a:gdLst/>
            <a:ahLst/>
            <a:cxnLst/>
            <a:rect l="l" t="t" r="r" b="b"/>
            <a:pathLst>
              <a:path w="6761090" h="5647737">
                <a:moveTo>
                  <a:pt x="0" y="0"/>
                </a:moveTo>
                <a:lnTo>
                  <a:pt x="6761090" y="0"/>
                </a:lnTo>
                <a:lnTo>
                  <a:pt x="6761090" y="5647737"/>
                </a:lnTo>
                <a:lnTo>
                  <a:pt x="0" y="5647737"/>
                </a:lnTo>
                <a:lnTo>
                  <a:pt x="0" y="0"/>
                </a:lnTo>
                <a:close/>
              </a:path>
            </a:pathLst>
          </a:custGeom>
          <a:blipFill>
            <a:blip r:embed="rId12"/>
            <a:stretch>
              <a:fillRect/>
            </a:stretch>
          </a:blipFill>
        </p:spPr>
      </p:sp>
      <p:sp>
        <p:nvSpPr>
          <p:cNvPr id="14" name="TextBox 1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Sending a message:</a:t>
            </a:r>
          </a:p>
        </p:txBody>
      </p:sp>
      <p:sp>
        <p:nvSpPr>
          <p:cNvPr id="16" name="TextBox 16"/>
          <p:cNvSpPr txBox="1"/>
          <p:nvPr/>
        </p:nvSpPr>
        <p:spPr>
          <a:xfrm>
            <a:off x="9467410" y="2877977"/>
            <a:ext cx="7732324" cy="4371389"/>
          </a:xfrm>
          <a:prstGeom prst="rect">
            <a:avLst/>
          </a:prstGeom>
        </p:spPr>
        <p:txBody>
          <a:bodyPr lIns="0" tIns="0" rIns="0" bIns="0" rtlCol="0" anchor="t">
            <a:spAutoFit/>
          </a:bodyPr>
          <a:lstStyle/>
          <a:p>
            <a:pPr marL="733425" lvl="1" indent="-366395">
              <a:lnSpc>
                <a:spcPts val="4317"/>
              </a:lnSpc>
              <a:buFont typeface="Arial"/>
              <a:buChar char="•"/>
            </a:pPr>
            <a:r>
              <a:rPr lang="en-US" sz="3350" dirty="0">
                <a:solidFill>
                  <a:srgbClr val="000000"/>
                </a:solidFill>
                <a:latin typeface="Arimo"/>
              </a:rPr>
              <a:t>The chat room list includes both private one-on-one and group conversations.</a:t>
            </a:r>
            <a:endParaRPr lang="en-US" sz="3350"/>
          </a:p>
          <a:p>
            <a:pPr>
              <a:lnSpc>
                <a:spcPts val="4317"/>
              </a:lnSpc>
            </a:pPr>
            <a:endParaRPr lang="en-US" sz="3399">
              <a:solidFill>
                <a:srgbClr val="000000"/>
              </a:solidFill>
              <a:latin typeface="Arimo"/>
            </a:endParaRPr>
          </a:p>
          <a:p>
            <a:pPr marL="733425" lvl="1" indent="-366395">
              <a:lnSpc>
                <a:spcPts val="4317"/>
              </a:lnSpc>
              <a:buFont typeface="Arial"/>
              <a:buChar char="•"/>
            </a:pPr>
            <a:r>
              <a:rPr lang="en-US" sz="3350" dirty="0">
                <a:solidFill>
                  <a:srgbClr val="000000"/>
                </a:solidFill>
                <a:latin typeface="Arimo"/>
              </a:rPr>
              <a:t>To send a new message in a conversation, the user chooses that chat room and they can load the latest 100 messages will be loaded. </a:t>
            </a:r>
            <a:endParaRPr lang="en-US" sz="3350" dirty="0">
              <a:solidFill>
                <a:srgbClr val="000000"/>
              </a:solidFill>
              <a:latin typeface="Arimo"/>
              <a:ea typeface="Arimo"/>
              <a:cs typeface="Arimo"/>
            </a:endParaRPr>
          </a:p>
        </p:txBody>
      </p:sp>
      <p:grpSp>
        <p:nvGrpSpPr>
          <p:cNvPr id="17" name="Group 17"/>
          <p:cNvGrpSpPr/>
          <p:nvPr/>
        </p:nvGrpSpPr>
        <p:grpSpPr>
          <a:xfrm>
            <a:off x="5467347" y="7300053"/>
            <a:ext cx="4455027" cy="1684030"/>
            <a:chOff x="0" y="0"/>
            <a:chExt cx="7393941" cy="2794960"/>
          </a:xfrm>
        </p:grpSpPr>
        <p:sp>
          <p:nvSpPr>
            <p:cNvPr id="18" name="Freeform 18"/>
            <p:cNvSpPr/>
            <p:nvPr/>
          </p:nvSpPr>
          <p:spPr>
            <a:xfrm>
              <a:off x="0" y="0"/>
              <a:ext cx="7393949" cy="2794889"/>
            </a:xfrm>
            <a:custGeom>
              <a:avLst/>
              <a:gdLst/>
              <a:ahLst/>
              <a:cxnLst/>
              <a:rect l="l" t="t" r="r" b="b"/>
              <a:pathLst>
                <a:path w="7393949" h="2794889">
                  <a:moveTo>
                    <a:pt x="0" y="712724"/>
                  </a:moveTo>
                  <a:cubicBezTo>
                    <a:pt x="0" y="319151"/>
                    <a:pt x="250499" y="0"/>
                    <a:pt x="559410" y="0"/>
                  </a:cubicBezTo>
                  <a:lnTo>
                    <a:pt x="6834537" y="0"/>
                  </a:lnTo>
                  <a:cubicBezTo>
                    <a:pt x="7143548" y="0"/>
                    <a:pt x="7393949" y="319151"/>
                    <a:pt x="7393949" y="712724"/>
                  </a:cubicBezTo>
                  <a:lnTo>
                    <a:pt x="7393949" y="2082165"/>
                  </a:lnTo>
                  <a:cubicBezTo>
                    <a:pt x="7393949" y="2475865"/>
                    <a:pt x="7143448" y="2794889"/>
                    <a:pt x="6834537" y="2794889"/>
                  </a:cubicBezTo>
                  <a:lnTo>
                    <a:pt x="559410" y="2794889"/>
                  </a:lnTo>
                  <a:cubicBezTo>
                    <a:pt x="250399" y="2794889"/>
                    <a:pt x="0" y="2475738"/>
                    <a:pt x="0" y="2082165"/>
                  </a:cubicBezTo>
                  <a:close/>
                </a:path>
              </a:pathLst>
            </a:custGeom>
            <a:solidFill>
              <a:srgbClr val="FFF4EF"/>
            </a:solidFill>
          </p:spPr>
        </p:sp>
      </p:grpSp>
      <p:sp>
        <p:nvSpPr>
          <p:cNvPr id="19" name="TextBox 19"/>
          <p:cNvSpPr txBox="1"/>
          <p:nvPr/>
        </p:nvSpPr>
        <p:spPr>
          <a:xfrm>
            <a:off x="250099" y="8826334"/>
            <a:ext cx="1123280"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4650721" y="2472424"/>
            <a:ext cx="11805501" cy="3827649"/>
          </a:xfrm>
          <a:custGeom>
            <a:avLst/>
            <a:gdLst/>
            <a:ahLst/>
            <a:cxnLst/>
            <a:rect l="l" t="t" r="r" b="b"/>
            <a:pathLst>
              <a:path w="11805501" h="3827649">
                <a:moveTo>
                  <a:pt x="0" y="0"/>
                </a:moveTo>
                <a:lnTo>
                  <a:pt x="11805501" y="0"/>
                </a:lnTo>
                <a:lnTo>
                  <a:pt x="11805501" y="3827649"/>
                </a:lnTo>
                <a:lnTo>
                  <a:pt x="0" y="3827649"/>
                </a:lnTo>
                <a:lnTo>
                  <a:pt x="0" y="0"/>
                </a:lnTo>
                <a:close/>
              </a:path>
            </a:pathLst>
          </a:custGeom>
          <a:blipFill>
            <a:blip r:embed="rId12"/>
            <a:stretch>
              <a:fillRect/>
            </a:stretch>
          </a:blipFill>
        </p:spPr>
      </p:sp>
      <p:sp>
        <p:nvSpPr>
          <p:cNvPr id="14" name="TextBox 1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Database design:</a:t>
            </a:r>
          </a:p>
        </p:txBody>
      </p:sp>
      <p:sp>
        <p:nvSpPr>
          <p:cNvPr id="16" name="TextBox 16"/>
          <p:cNvSpPr txBox="1"/>
          <p:nvPr/>
        </p:nvSpPr>
        <p:spPr>
          <a:xfrm>
            <a:off x="3572003" y="6883806"/>
            <a:ext cx="12884219" cy="110324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The database saves user information and messages sent.</a:t>
            </a:r>
          </a:p>
          <a:p>
            <a:pPr marL="734053" lvl="1" indent="-367026">
              <a:lnSpc>
                <a:spcPts val="4317"/>
              </a:lnSpc>
              <a:buFont typeface="Arial"/>
              <a:buChar char="•"/>
            </a:pPr>
            <a:r>
              <a:rPr lang="en-US" sz="3399">
                <a:solidFill>
                  <a:srgbClr val="000000"/>
                </a:solidFill>
                <a:latin typeface="Arimo"/>
              </a:rPr>
              <a:t>The friendship and request tables are for managing friendships.</a:t>
            </a:r>
          </a:p>
        </p:txBody>
      </p:sp>
      <p:sp>
        <p:nvSpPr>
          <p:cNvPr id="17" name="TextBox 17"/>
          <p:cNvSpPr txBox="1"/>
          <p:nvPr/>
        </p:nvSpPr>
        <p:spPr>
          <a:xfrm>
            <a:off x="344084" y="8826334"/>
            <a:ext cx="935310"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TextBox 25"/>
          <p:cNvSpPr txBox="1"/>
          <p:nvPr/>
        </p:nvSpPr>
        <p:spPr>
          <a:xfrm>
            <a:off x="1423932" y="1960445"/>
            <a:ext cx="16559313" cy="2732024"/>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Programming Language: Use C for the core logic and functionality.</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PostgreSQL for Database</a:t>
            </a:r>
          </a:p>
          <a:p>
            <a:pPr>
              <a:lnSpc>
                <a:spcPts val="4317"/>
              </a:lnSpc>
            </a:pPr>
            <a:endParaRPr lang="en-US" sz="3399">
              <a:solidFill>
                <a:srgbClr val="000000"/>
              </a:solidFill>
              <a:latin typeface="Arimo"/>
            </a:endParaRPr>
          </a:p>
          <a:p>
            <a:pPr>
              <a:lnSpc>
                <a:spcPts val="4317"/>
              </a:lnSpc>
            </a:pPr>
            <a:endParaRPr lang="en-US" sz="3399">
              <a:solidFill>
                <a:srgbClr val="000000"/>
              </a:solidFill>
              <a:latin typeface="Arimo"/>
            </a:endParaRPr>
          </a:p>
        </p:txBody>
      </p:sp>
      <p:sp>
        <p:nvSpPr>
          <p:cNvPr id="26" name="Freeform 26"/>
          <p:cNvSpPr/>
          <p:nvPr/>
        </p:nvSpPr>
        <p:spPr>
          <a:xfrm>
            <a:off x="6921860" y="6653595"/>
            <a:ext cx="2524024" cy="2789639"/>
          </a:xfrm>
          <a:custGeom>
            <a:avLst/>
            <a:gdLst/>
            <a:ahLst/>
            <a:cxnLst/>
            <a:rect l="l" t="t" r="r" b="b"/>
            <a:pathLst>
              <a:path w="2524024" h="2789639">
                <a:moveTo>
                  <a:pt x="0" y="0"/>
                </a:moveTo>
                <a:lnTo>
                  <a:pt x="2524024" y="0"/>
                </a:lnTo>
                <a:lnTo>
                  <a:pt x="2524024" y="2789639"/>
                </a:lnTo>
                <a:lnTo>
                  <a:pt x="0" y="2789639"/>
                </a:lnTo>
                <a:lnTo>
                  <a:pt x="0" y="0"/>
                </a:lnTo>
                <a:close/>
              </a:path>
            </a:pathLst>
          </a:custGeom>
          <a:blipFill>
            <a:blip r:embed="rId7"/>
            <a:stretch>
              <a:fillRect/>
            </a:stretch>
          </a:blipFill>
        </p:spPr>
      </p:sp>
      <p:sp>
        <p:nvSpPr>
          <p:cNvPr id="27" name="Freeform 27"/>
          <p:cNvSpPr/>
          <p:nvPr/>
        </p:nvSpPr>
        <p:spPr>
          <a:xfrm>
            <a:off x="11826409" y="6791508"/>
            <a:ext cx="2752396" cy="2838408"/>
          </a:xfrm>
          <a:custGeom>
            <a:avLst/>
            <a:gdLst/>
            <a:ahLst/>
            <a:cxnLst/>
            <a:rect l="l" t="t" r="r" b="b"/>
            <a:pathLst>
              <a:path w="2752396" h="2838408">
                <a:moveTo>
                  <a:pt x="0" y="0"/>
                </a:moveTo>
                <a:lnTo>
                  <a:pt x="2752395" y="0"/>
                </a:lnTo>
                <a:lnTo>
                  <a:pt x="2752395" y="2838408"/>
                </a:lnTo>
                <a:lnTo>
                  <a:pt x="0" y="2838408"/>
                </a:lnTo>
                <a:lnTo>
                  <a:pt x="0" y="0"/>
                </a:lnTo>
                <a:close/>
              </a:path>
            </a:pathLst>
          </a:custGeom>
          <a:blipFill>
            <a:blip r:embed="rId8"/>
            <a:stretch>
              <a:fillRect/>
            </a:stretch>
          </a:blipFill>
        </p:spPr>
      </p:sp>
      <p:sp>
        <p:nvSpPr>
          <p:cNvPr id="28" name="TextBox 28"/>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9" name="TextBox 29"/>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30" name="TextBox 30"/>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4. PLATFORM/TOOLS</a:t>
            </a:r>
          </a:p>
        </p:txBody>
      </p:sp>
      <p:sp>
        <p:nvSpPr>
          <p:cNvPr id="31" name="TextBox 31"/>
          <p:cNvSpPr txBox="1"/>
          <p:nvPr/>
        </p:nvSpPr>
        <p:spPr>
          <a:xfrm>
            <a:off x="16765898" y="8708697"/>
            <a:ext cx="98680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423932" y="1960445"/>
            <a:ext cx="16559313" cy="436079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TCP protocol: TCP is used to reduce data loss.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endParaRPr lang="en-US" sz="3399">
              <a:solidFill>
                <a:srgbClr val="000000"/>
              </a:solidFill>
              <a:latin typeface="Arimo"/>
            </a:endParaRP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Freeform 25"/>
          <p:cNvSpPr/>
          <p:nvPr/>
        </p:nvSpPr>
        <p:spPr>
          <a:xfrm>
            <a:off x="11019986" y="5776893"/>
            <a:ext cx="5034802" cy="4220548"/>
          </a:xfrm>
          <a:custGeom>
            <a:avLst/>
            <a:gdLst/>
            <a:ahLst/>
            <a:cxnLst/>
            <a:rect l="l" t="t" r="r" b="b"/>
            <a:pathLst>
              <a:path w="5034802" h="4220548">
                <a:moveTo>
                  <a:pt x="0" y="0"/>
                </a:moveTo>
                <a:lnTo>
                  <a:pt x="5034802" y="0"/>
                </a:lnTo>
                <a:lnTo>
                  <a:pt x="5034802" y="4220548"/>
                </a:lnTo>
                <a:lnTo>
                  <a:pt x="0" y="4220548"/>
                </a:lnTo>
                <a:lnTo>
                  <a:pt x="0" y="0"/>
                </a:lnTo>
                <a:close/>
              </a:path>
            </a:pathLst>
          </a:custGeom>
          <a:blipFill>
            <a:blip r:embed="rId5"/>
            <a:stretch>
              <a:fillRect/>
            </a:stretch>
          </a:blipFill>
        </p:spPr>
      </p:sp>
      <p:sp>
        <p:nvSpPr>
          <p:cNvPr id="26" name="TextBox 26"/>
          <p:cNvSpPr txBox="1"/>
          <p:nvPr/>
        </p:nvSpPr>
        <p:spPr>
          <a:xfrm>
            <a:off x="16763963" y="8708697"/>
            <a:ext cx="990674"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423932" y="1960445"/>
            <a:ext cx="16559313" cy="436079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TCP protocol: TCP is used to reduce data loss.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endParaRPr lang="en-US" sz="3399">
              <a:solidFill>
                <a:srgbClr val="000000"/>
              </a:solidFill>
              <a:latin typeface="Arimo"/>
            </a:endParaRP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graphicFrame>
        <p:nvGraphicFramePr>
          <p:cNvPr id="25" name="Table 25"/>
          <p:cNvGraphicFramePr>
            <a:graphicFrameLocks noGrp="1"/>
          </p:cNvGraphicFramePr>
          <p:nvPr/>
        </p:nvGraphicFramePr>
        <p:xfrm>
          <a:off x="4578296" y="7100190"/>
          <a:ext cx="10397030" cy="1220381"/>
        </p:xfrm>
        <a:graphic>
          <a:graphicData uri="http://schemas.openxmlformats.org/drawingml/2006/table">
            <a:tbl>
              <a:tblPr/>
              <a:tblGrid>
                <a:gridCol w="1578937">
                  <a:extLst>
                    <a:ext uri="{9D8B030D-6E8A-4147-A177-3AD203B41FA5}">
                      <a16:colId xmlns:a16="http://schemas.microsoft.com/office/drawing/2014/main" val="20000"/>
                    </a:ext>
                  </a:extLst>
                </a:gridCol>
                <a:gridCol w="1968849">
                  <a:extLst>
                    <a:ext uri="{9D8B030D-6E8A-4147-A177-3AD203B41FA5}">
                      <a16:colId xmlns:a16="http://schemas.microsoft.com/office/drawing/2014/main" val="20001"/>
                    </a:ext>
                  </a:extLst>
                </a:gridCol>
                <a:gridCol w="1582526">
                  <a:extLst>
                    <a:ext uri="{9D8B030D-6E8A-4147-A177-3AD203B41FA5}">
                      <a16:colId xmlns:a16="http://schemas.microsoft.com/office/drawing/2014/main" val="20002"/>
                    </a:ext>
                  </a:extLst>
                </a:gridCol>
                <a:gridCol w="1902048">
                  <a:extLst>
                    <a:ext uri="{9D8B030D-6E8A-4147-A177-3AD203B41FA5}">
                      <a16:colId xmlns:a16="http://schemas.microsoft.com/office/drawing/2014/main" val="20003"/>
                    </a:ext>
                  </a:extLst>
                </a:gridCol>
                <a:gridCol w="1251428">
                  <a:extLst>
                    <a:ext uri="{9D8B030D-6E8A-4147-A177-3AD203B41FA5}">
                      <a16:colId xmlns:a16="http://schemas.microsoft.com/office/drawing/2014/main" val="20004"/>
                    </a:ext>
                  </a:extLst>
                </a:gridCol>
                <a:gridCol w="2113242">
                  <a:extLst>
                    <a:ext uri="{9D8B030D-6E8A-4147-A177-3AD203B41FA5}">
                      <a16:colId xmlns:a16="http://schemas.microsoft.com/office/drawing/2014/main" val="20005"/>
                    </a:ext>
                  </a:extLst>
                </a:gridCol>
              </a:tblGrid>
              <a:tr h="1220381">
                <a:tc>
                  <a:txBody>
                    <a:bodyPr/>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6" name="Table 26"/>
          <p:cNvGraphicFramePr>
            <a:graphicFrameLocks noGrp="1"/>
          </p:cNvGraphicFramePr>
          <p:nvPr/>
        </p:nvGraphicFramePr>
        <p:xfrm>
          <a:off x="4578296" y="7100190"/>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8798534" y="7100190"/>
          <a:ext cx="6176793" cy="1220381"/>
        </p:xfrm>
        <a:graphic>
          <a:graphicData uri="http://schemas.openxmlformats.org/drawingml/2006/table">
            <a:tbl>
              <a:tblPr/>
              <a:tblGrid>
                <a:gridCol w="6176793">
                  <a:extLst>
                    <a:ext uri="{9D8B030D-6E8A-4147-A177-3AD203B41FA5}">
                      <a16:colId xmlns:a16="http://schemas.microsoft.com/office/drawing/2014/main" val="20000"/>
                    </a:ext>
                  </a:extLst>
                </a:gridCol>
              </a:tblGrid>
              <a:tr h="1220381">
                <a:tc>
                  <a:txBody>
                    <a:bodyPr/>
                    <a:lstStyle/>
                    <a:p>
                      <a:pPr algn="ctr">
                        <a:lnSpc>
                          <a:spcPts val="2940"/>
                        </a:lnSpc>
                        <a:defRPr/>
                      </a:pPr>
                      <a:r>
                        <a:rPr lang="en-US" sz="2100">
                          <a:solidFill>
                            <a:srgbClr val="000000"/>
                          </a:solidFill>
                          <a:latin typeface="Open Sauce Bold"/>
                        </a:rPr>
                        <a:t>Payload</a:t>
                      </a:r>
                      <a:endParaRPr lang="en-US" sz="1100"/>
                    </a:p>
                    <a:p>
                      <a:pPr algn="ctr">
                        <a:lnSpc>
                          <a:spcPts val="2940"/>
                        </a:lnSpc>
                      </a:pPr>
                      <a:r>
                        <a:rPr lang="en-US" sz="2100">
                          <a:solidFill>
                            <a:srgbClr val="000000"/>
                          </a:solidFill>
                          <a:latin typeface="Open Sauce Bold"/>
                        </a:rPr>
                        <a:t>(variable length)</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16720282" y="8708697"/>
            <a:ext cx="1078037"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423932" y="1960445"/>
            <a:ext cx="16559313" cy="436079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TCP protocol: TCP is used to reduce data loss.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endParaRPr lang="en-US" sz="3399">
              <a:solidFill>
                <a:srgbClr val="000000"/>
              </a:solidFill>
              <a:latin typeface="Arimo"/>
            </a:endParaRP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graphicFrame>
        <p:nvGraphicFramePr>
          <p:cNvPr id="25" name="Table 25"/>
          <p:cNvGraphicFramePr>
            <a:graphicFrameLocks noGrp="1"/>
          </p:cNvGraphicFramePr>
          <p:nvPr>
            <p:extLst>
              <p:ext uri="{D42A27DB-BD31-4B8C-83A1-F6EECF244321}">
                <p14:modId xmlns:p14="http://schemas.microsoft.com/office/powerpoint/2010/main" val="2976280201"/>
              </p:ext>
            </p:extLst>
          </p:nvPr>
        </p:nvGraphicFramePr>
        <p:xfrm>
          <a:off x="4578296" y="7100190"/>
          <a:ext cx="10397030" cy="1220381"/>
        </p:xfrm>
        <a:graphic>
          <a:graphicData uri="http://schemas.openxmlformats.org/drawingml/2006/table">
            <a:tbl>
              <a:tblPr/>
              <a:tblGrid>
                <a:gridCol w="1578937">
                  <a:extLst>
                    <a:ext uri="{9D8B030D-6E8A-4147-A177-3AD203B41FA5}">
                      <a16:colId xmlns:a16="http://schemas.microsoft.com/office/drawing/2014/main" val="20000"/>
                    </a:ext>
                  </a:extLst>
                </a:gridCol>
                <a:gridCol w="1968849">
                  <a:extLst>
                    <a:ext uri="{9D8B030D-6E8A-4147-A177-3AD203B41FA5}">
                      <a16:colId xmlns:a16="http://schemas.microsoft.com/office/drawing/2014/main" val="20001"/>
                    </a:ext>
                  </a:extLst>
                </a:gridCol>
                <a:gridCol w="1582526">
                  <a:extLst>
                    <a:ext uri="{9D8B030D-6E8A-4147-A177-3AD203B41FA5}">
                      <a16:colId xmlns:a16="http://schemas.microsoft.com/office/drawing/2014/main" val="20002"/>
                    </a:ext>
                  </a:extLst>
                </a:gridCol>
                <a:gridCol w="1902048">
                  <a:extLst>
                    <a:ext uri="{9D8B030D-6E8A-4147-A177-3AD203B41FA5}">
                      <a16:colId xmlns:a16="http://schemas.microsoft.com/office/drawing/2014/main" val="20003"/>
                    </a:ext>
                  </a:extLst>
                </a:gridCol>
                <a:gridCol w="1251428">
                  <a:extLst>
                    <a:ext uri="{9D8B030D-6E8A-4147-A177-3AD203B41FA5}">
                      <a16:colId xmlns:a16="http://schemas.microsoft.com/office/drawing/2014/main" val="20004"/>
                    </a:ext>
                  </a:extLst>
                </a:gridCol>
                <a:gridCol w="2113242">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6" name="Table 26"/>
          <p:cNvGraphicFramePr>
            <a:graphicFrameLocks noGrp="1"/>
          </p:cNvGraphicFramePr>
          <p:nvPr/>
        </p:nvGraphicFramePr>
        <p:xfrm>
          <a:off x="4578296" y="8648109"/>
          <a:ext cx="10397031" cy="1220381"/>
        </p:xfrm>
        <a:graphic>
          <a:graphicData uri="http://schemas.openxmlformats.org/drawingml/2006/table">
            <a:tbl>
              <a:tblPr/>
              <a:tblGrid>
                <a:gridCol w="10397031">
                  <a:extLst>
                    <a:ext uri="{9D8B030D-6E8A-4147-A177-3AD203B41FA5}">
                      <a16:colId xmlns:a16="http://schemas.microsoft.com/office/drawing/2014/main" val="20000"/>
                    </a:ext>
                  </a:extLst>
                </a:gridCol>
              </a:tblGrid>
              <a:tr h="1220381">
                <a:tc>
                  <a:txBody>
                    <a:bodyPr/>
                    <a:lstStyle/>
                    <a:p>
                      <a:pPr algn="ctr">
                        <a:lnSpc>
                          <a:spcPts val="2940"/>
                        </a:lnSpc>
                        <a:defRPr/>
                      </a:pPr>
                      <a:r>
                        <a:rPr lang="en-US" sz="2100">
                          <a:solidFill>
                            <a:srgbClr val="000000"/>
                          </a:solidFill>
                          <a:latin typeface="Open Sauce Bold"/>
                        </a:rPr>
                        <a:t>Payload</a:t>
                      </a:r>
                      <a:endParaRPr lang="en-US" sz="1100"/>
                    </a:p>
                    <a:p>
                      <a:pPr algn="ctr">
                        <a:lnSpc>
                          <a:spcPts val="2940"/>
                        </a:lnSpc>
                      </a:pPr>
                      <a:r>
                        <a:rPr lang="en-US" sz="2100">
                          <a:solidFill>
                            <a:srgbClr val="000000"/>
                          </a:solidFill>
                          <a:latin typeface="Open Sauce Bold"/>
                        </a:rPr>
                        <a:t>(variable length)</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7" name="TextBox 27"/>
          <p:cNvSpPr txBox="1"/>
          <p:nvPr/>
        </p:nvSpPr>
        <p:spPr>
          <a:xfrm>
            <a:off x="16759275" y="8708697"/>
            <a:ext cx="1000051"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1. Authentication: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103249"/>
          </a:xfrm>
          <a:prstGeom prst="rect">
            <a:avLst/>
          </a:prstGeom>
        </p:spPr>
        <p:txBody>
          <a:bodyPr lIns="0" tIns="0" rIns="0" bIns="0" rtlCol="0" anchor="t">
            <a:spAutoFit/>
          </a:bodyPr>
          <a:lstStyle/>
          <a:p>
            <a:pPr>
              <a:lnSpc>
                <a:spcPts val="4317"/>
              </a:lnSpc>
            </a:pPr>
            <a:r>
              <a:rPr lang="en-US" sz="3399">
                <a:solidFill>
                  <a:srgbClr val="000000"/>
                </a:solidFill>
                <a:latin typeface="Arimo"/>
              </a:rPr>
              <a:t>Login: The client sends parameters, including a “username” and “password”, to the server. The server searches the database to authenticate the information.</a:t>
            </a:r>
          </a:p>
        </p:txBody>
      </p:sp>
      <p:graphicFrame>
        <p:nvGraphicFramePr>
          <p:cNvPr id="26" name="Table 26"/>
          <p:cNvGraphicFramePr>
            <a:graphicFrameLocks noGrp="1"/>
          </p:cNvGraphicFramePr>
          <p:nvPr>
            <p:extLst>
              <p:ext uri="{D42A27DB-BD31-4B8C-83A1-F6EECF244321}">
                <p14:modId xmlns:p14="http://schemas.microsoft.com/office/powerpoint/2010/main" val="1064608264"/>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0, Func = 1, Parameters: ["username", "password"]</a:t>
            </a:r>
          </a:p>
        </p:txBody>
      </p:sp>
      <p:sp>
        <p:nvSpPr>
          <p:cNvPr id="29" name="TextBox 29"/>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0, Func = 1, return {success, error}</a:t>
            </a:r>
          </a:p>
        </p:txBody>
      </p:sp>
      <p:sp>
        <p:nvSpPr>
          <p:cNvPr id="30" name="TextBox 30"/>
          <p:cNvSpPr txBox="1"/>
          <p:nvPr/>
        </p:nvSpPr>
        <p:spPr>
          <a:xfrm>
            <a:off x="16723779" y="8708697"/>
            <a:ext cx="1071042"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1. Authentication: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646174"/>
          </a:xfrm>
          <a:prstGeom prst="rect">
            <a:avLst/>
          </a:prstGeom>
        </p:spPr>
        <p:txBody>
          <a:bodyPr lIns="0" tIns="0" rIns="0" bIns="0" rtlCol="0" anchor="t">
            <a:spAutoFit/>
          </a:bodyPr>
          <a:lstStyle/>
          <a:p>
            <a:pPr>
              <a:lnSpc>
                <a:spcPts val="4317"/>
              </a:lnSpc>
            </a:pPr>
            <a:r>
              <a:rPr lang="en-US" sz="3399">
                <a:solidFill>
                  <a:srgbClr val="000000"/>
                </a:solidFill>
                <a:latin typeface="Arimo"/>
              </a:rPr>
              <a:t>Get online list: After the login process, if the authentication returns 1 (true), the server records client activities in the log and updates the list of online clients. When a user sends request for the online list, the server sends back the online list.</a:t>
            </a:r>
          </a:p>
        </p:txBody>
      </p:sp>
      <p:graphicFrame>
        <p:nvGraphicFramePr>
          <p:cNvPr id="26" name="Table 26"/>
          <p:cNvGraphicFramePr>
            <a:graphicFrameLocks noGrp="1"/>
          </p:cNvGraphicFramePr>
          <p:nvPr>
            <p:extLst>
              <p:ext uri="{D42A27DB-BD31-4B8C-83A1-F6EECF244321}">
                <p14:modId xmlns:p14="http://schemas.microsoft.com/office/powerpoint/2010/main" val="132314612"/>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Param2</a:t>
                      </a:r>
                      <a:endParaRPr lang="en-US" sz="1100" dirty="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0, Func = 0, Parameters: None</a:t>
            </a:r>
          </a:p>
        </p:txBody>
      </p:sp>
      <p:sp>
        <p:nvSpPr>
          <p:cNvPr id="29" name="TextBox 29"/>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0, Func = 0, return Parameter: [”username”]</a:t>
            </a:r>
          </a:p>
        </p:txBody>
      </p:sp>
      <p:sp>
        <p:nvSpPr>
          <p:cNvPr id="30" name="TextBox 30"/>
          <p:cNvSpPr txBox="1"/>
          <p:nvPr/>
        </p:nvSpPr>
        <p:spPr>
          <a:xfrm>
            <a:off x="16786175" y="8708697"/>
            <a:ext cx="946249"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1. Authentication: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2732024"/>
          </a:xfrm>
          <a:prstGeom prst="rect">
            <a:avLst/>
          </a:prstGeom>
        </p:spPr>
        <p:txBody>
          <a:bodyPr lIns="0" tIns="0" rIns="0" bIns="0" rtlCol="0" anchor="t">
            <a:spAutoFit/>
          </a:bodyPr>
          <a:lstStyle/>
          <a:p>
            <a:pPr>
              <a:lnSpc>
                <a:spcPts val="4317"/>
              </a:lnSpc>
            </a:pPr>
            <a:r>
              <a:rPr lang="en-US" sz="3399">
                <a:solidFill>
                  <a:srgbClr val="000000"/>
                </a:solidFill>
                <a:latin typeface="Arimo"/>
              </a:rPr>
              <a:t>Register: The client sends a desired “username” along with a “password” to the server. The server checks if the username is available, if it is, the server then inserts the information into the database and sends “user_id” back as a confirmation to the client.</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2939086073"/>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Param2</a:t>
                      </a:r>
                      <a:endParaRPr lang="en-US" sz="1100" dirty="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0, Func = 2, Parameters: ["username", "password"]</a:t>
            </a:r>
          </a:p>
        </p:txBody>
      </p:sp>
      <p:sp>
        <p:nvSpPr>
          <p:cNvPr id="29" name="TextBox 29"/>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0, Func = 2, return Parameter: ["</a:t>
            </a:r>
            <a:r>
              <a:rPr lang="en-US" sz="3350" dirty="0" err="1">
                <a:solidFill>
                  <a:srgbClr val="000000"/>
                </a:solidFill>
                <a:latin typeface="Arimo"/>
              </a:rPr>
              <a:t>user_id</a:t>
            </a:r>
            <a:r>
              <a:rPr lang="en-US" sz="3350" dirty="0">
                <a:solidFill>
                  <a:srgbClr val="000000"/>
                </a:solidFill>
                <a:latin typeface="Arimo"/>
              </a:rPr>
              <a:t>"]</a:t>
            </a:r>
          </a:p>
        </p:txBody>
      </p:sp>
      <p:sp>
        <p:nvSpPr>
          <p:cNvPr id="30" name="TextBox 30"/>
          <p:cNvSpPr txBox="1"/>
          <p:nvPr/>
        </p:nvSpPr>
        <p:spPr>
          <a:xfrm>
            <a:off x="16723370" y="8708697"/>
            <a:ext cx="1071860"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1. Authentication: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646174"/>
          </a:xfrm>
          <a:prstGeom prst="rect">
            <a:avLst/>
          </a:prstGeom>
        </p:spPr>
        <p:txBody>
          <a:bodyPr lIns="0" tIns="0" rIns="0" bIns="0" rtlCol="0" anchor="t">
            <a:spAutoFit/>
          </a:bodyPr>
          <a:lstStyle/>
          <a:p>
            <a:pPr>
              <a:lnSpc>
                <a:spcPts val="4317"/>
              </a:lnSpc>
            </a:pPr>
            <a:r>
              <a:rPr lang="en-US" sz="3399">
                <a:solidFill>
                  <a:srgbClr val="000000"/>
                </a:solidFill>
                <a:latin typeface="Arimo"/>
              </a:rPr>
              <a:t>Change Password: The client sends information including “username”, “old_password” and “new_password” to change the password. The server checks the feasibility of this query and returns .</a:t>
            </a:r>
          </a:p>
        </p:txBody>
      </p:sp>
      <p:graphicFrame>
        <p:nvGraphicFramePr>
          <p:cNvPr id="26" name="Table 26"/>
          <p:cNvGraphicFramePr>
            <a:graphicFrameLocks noGrp="1"/>
          </p:cNvGraphicFramePr>
          <p:nvPr>
            <p:extLst>
              <p:ext uri="{D42A27DB-BD31-4B8C-83A1-F6EECF244321}">
                <p14:modId xmlns:p14="http://schemas.microsoft.com/office/powerpoint/2010/main" val="1096663096"/>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7750281"/>
            <a:ext cx="16329768" cy="487680"/>
          </a:xfrm>
          <a:prstGeom prst="rect">
            <a:avLst/>
          </a:prstGeom>
        </p:spPr>
        <p:txBody>
          <a:bodyPr lIns="0" tIns="0" rIns="0" bIns="0" rtlCol="0" anchor="t">
            <a:spAutoFit/>
          </a:bodyPr>
          <a:lstStyle/>
          <a:p>
            <a:pPr>
              <a:lnSpc>
                <a:spcPts val="3809"/>
              </a:lnSpc>
            </a:pPr>
            <a:r>
              <a:rPr lang="en-US" sz="2999" spc="-92">
                <a:solidFill>
                  <a:srgbClr val="000000"/>
                </a:solidFill>
                <a:latin typeface="Arimo"/>
              </a:rPr>
              <a:t>Client- Server: Op = 0, Func = 3, Parameters: ["username", "old_password", "new_password"]</a:t>
            </a:r>
          </a:p>
        </p:txBody>
      </p:sp>
      <p:sp>
        <p:nvSpPr>
          <p:cNvPr id="29" name="TextBox 29"/>
          <p:cNvSpPr txBox="1"/>
          <p:nvPr/>
        </p:nvSpPr>
        <p:spPr>
          <a:xfrm>
            <a:off x="3159765" y="8262980"/>
            <a:ext cx="16329768" cy="451598"/>
          </a:xfrm>
          <a:prstGeom prst="rect">
            <a:avLst/>
          </a:prstGeom>
        </p:spPr>
        <p:txBody>
          <a:bodyPr lIns="0" tIns="0" rIns="0" bIns="0" rtlCol="0" anchor="t">
            <a:spAutoFit/>
          </a:bodyPr>
          <a:lstStyle/>
          <a:p>
            <a:pPr>
              <a:lnSpc>
                <a:spcPts val="3809"/>
              </a:lnSpc>
            </a:pPr>
            <a:r>
              <a:rPr lang="en-US" sz="2950" dirty="0">
                <a:solidFill>
                  <a:srgbClr val="000000"/>
                </a:solidFill>
                <a:latin typeface="Arimo"/>
              </a:rPr>
              <a:t>Server- Client: Op = 0, Func = 3, return {success, error}</a:t>
            </a:r>
          </a:p>
        </p:txBody>
      </p:sp>
      <p:sp>
        <p:nvSpPr>
          <p:cNvPr id="30" name="TextBox 30"/>
          <p:cNvSpPr txBox="1"/>
          <p:nvPr/>
        </p:nvSpPr>
        <p:spPr>
          <a:xfrm>
            <a:off x="16725714" y="8708697"/>
            <a:ext cx="1067172"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0475" y="-7690649"/>
            <a:ext cx="1714956" cy="1719108"/>
            <a:chOff x="0" y="0"/>
            <a:chExt cx="2286608" cy="2292144"/>
          </a:xfrm>
        </p:grpSpPr>
        <p:sp>
          <p:nvSpPr>
            <p:cNvPr id="3" name="Freeform 3"/>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4" name="Group 4"/>
          <p:cNvGrpSpPr/>
          <p:nvPr/>
        </p:nvGrpSpPr>
        <p:grpSpPr>
          <a:xfrm>
            <a:off x="2041485" y="-7603899"/>
            <a:ext cx="1665216" cy="1594958"/>
            <a:chOff x="0" y="0"/>
            <a:chExt cx="2220288" cy="2126610"/>
          </a:xfrm>
        </p:grpSpPr>
        <p:sp>
          <p:nvSpPr>
            <p:cNvPr id="5" name="Freeform 5"/>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2"/>
              <a:stretch>
                <a:fillRect t="-12157" r="-3" b="-12162"/>
              </a:stretch>
            </a:blipFill>
          </p:spPr>
        </p:sp>
      </p:grpSp>
      <p:grpSp>
        <p:nvGrpSpPr>
          <p:cNvPr id="6" name="Group 6"/>
          <p:cNvGrpSpPr/>
          <p:nvPr/>
        </p:nvGrpSpPr>
        <p:grpSpPr>
          <a:xfrm>
            <a:off x="6076764" y="-12161049"/>
            <a:ext cx="1714956" cy="1719108"/>
            <a:chOff x="0" y="0"/>
            <a:chExt cx="2286608" cy="2292144"/>
          </a:xfrm>
        </p:grpSpPr>
        <p:sp>
          <p:nvSpPr>
            <p:cNvPr id="7" name="Freeform 7"/>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8" name="Group 8"/>
          <p:cNvGrpSpPr/>
          <p:nvPr/>
        </p:nvGrpSpPr>
        <p:grpSpPr>
          <a:xfrm>
            <a:off x="6147774" y="-12036898"/>
            <a:ext cx="1665216" cy="1594957"/>
            <a:chOff x="0" y="0"/>
            <a:chExt cx="2220288" cy="2126610"/>
          </a:xfrm>
        </p:grpSpPr>
        <p:sp>
          <p:nvSpPr>
            <p:cNvPr id="9" name="Freeform 9"/>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3"/>
              <a:stretch>
                <a:fillRect t="-2202" r="-3" b="-2208"/>
              </a:stretch>
            </a:blipFill>
          </p:spPr>
        </p:sp>
      </p:grpSp>
      <p:grpSp>
        <p:nvGrpSpPr>
          <p:cNvPr id="10" name="Group 10"/>
          <p:cNvGrpSpPr/>
          <p:nvPr/>
        </p:nvGrpSpPr>
        <p:grpSpPr>
          <a:xfrm>
            <a:off x="9887582" y="-16987192"/>
            <a:ext cx="1714956" cy="1719108"/>
            <a:chOff x="0" y="0"/>
            <a:chExt cx="2286608" cy="2292144"/>
          </a:xfrm>
        </p:grpSpPr>
        <p:sp>
          <p:nvSpPr>
            <p:cNvPr id="11" name="Freeform 11"/>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12" name="Group 12"/>
          <p:cNvGrpSpPr/>
          <p:nvPr/>
        </p:nvGrpSpPr>
        <p:grpSpPr>
          <a:xfrm>
            <a:off x="9964023" y="-16885450"/>
            <a:ext cx="1665216" cy="1594957"/>
            <a:chOff x="0" y="0"/>
            <a:chExt cx="2220288" cy="2126610"/>
          </a:xfrm>
        </p:grpSpPr>
        <p:sp>
          <p:nvSpPr>
            <p:cNvPr id="13" name="Freeform 13"/>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4"/>
              <a:stretch>
                <a:fillRect l="-22888" r="-22892" b="-5"/>
              </a:stretch>
            </a:blipFill>
          </p:spPr>
        </p:sp>
      </p:grpSp>
      <p:grpSp>
        <p:nvGrpSpPr>
          <p:cNvPr id="14" name="Group 14"/>
          <p:cNvGrpSpPr/>
          <p:nvPr/>
        </p:nvGrpSpPr>
        <p:grpSpPr>
          <a:xfrm>
            <a:off x="13710002" y="-19956886"/>
            <a:ext cx="1714956" cy="1719108"/>
            <a:chOff x="0" y="0"/>
            <a:chExt cx="2286608" cy="2292144"/>
          </a:xfrm>
        </p:grpSpPr>
        <p:sp>
          <p:nvSpPr>
            <p:cNvPr id="15" name="Freeform 15"/>
            <p:cNvSpPr/>
            <p:nvPr/>
          </p:nvSpPr>
          <p:spPr>
            <a:xfrm>
              <a:off x="0" y="0"/>
              <a:ext cx="2286508" cy="2292096"/>
            </a:xfrm>
            <a:custGeom>
              <a:avLst/>
              <a:gdLst/>
              <a:ahLst/>
              <a:cxnLst/>
              <a:rect l="l" t="t" r="r" b="b"/>
              <a:pathLst>
                <a:path w="2286508" h="2292096">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id="16" name="Group 16"/>
          <p:cNvGrpSpPr/>
          <p:nvPr/>
        </p:nvGrpSpPr>
        <p:grpSpPr>
          <a:xfrm>
            <a:off x="13780272" y="-19810328"/>
            <a:ext cx="1665216" cy="1594957"/>
            <a:chOff x="0" y="0"/>
            <a:chExt cx="2220288" cy="2126610"/>
          </a:xfrm>
        </p:grpSpPr>
        <p:sp>
          <p:nvSpPr>
            <p:cNvPr id="17" name="Freeform 17"/>
            <p:cNvSpPr/>
            <p:nvPr/>
          </p:nvSpPr>
          <p:spPr>
            <a:xfrm>
              <a:off x="0" y="0"/>
              <a:ext cx="2220214" cy="2126488"/>
            </a:xfrm>
            <a:custGeom>
              <a:avLst/>
              <a:gdLst/>
              <a:ahLst/>
              <a:cxnLst/>
              <a:rect l="l" t="t" r="r" b="b"/>
              <a:pathLst>
                <a:path w="2220214" h="2126488">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5"/>
              <a:stretch>
                <a:fillRect t="-2202" r="-3" b="-2208"/>
              </a:stretch>
            </a:blipFill>
          </p:spPr>
        </p:sp>
      </p:grpSp>
      <p:grpSp>
        <p:nvGrpSpPr>
          <p:cNvPr id="18" name="Group 18"/>
          <p:cNvGrpSpPr/>
          <p:nvPr/>
        </p:nvGrpSpPr>
        <p:grpSpPr>
          <a:xfrm>
            <a:off x="10046043" y="-1485051"/>
            <a:ext cx="12182584" cy="13149942"/>
            <a:chOff x="0" y="0"/>
            <a:chExt cx="16243446" cy="17533256"/>
          </a:xfrm>
        </p:grpSpPr>
        <p:sp>
          <p:nvSpPr>
            <p:cNvPr id="19" name="Freeform 19"/>
            <p:cNvSpPr/>
            <p:nvPr/>
          </p:nvSpPr>
          <p:spPr>
            <a:xfrm>
              <a:off x="0" y="0"/>
              <a:ext cx="16243554" cy="17533365"/>
            </a:xfrm>
            <a:custGeom>
              <a:avLst/>
              <a:gdLst/>
              <a:ahLst/>
              <a:cxnLst/>
              <a:rect l="l" t="t" r="r" b="b"/>
              <a:pathLst>
                <a:path w="16243554" h="17533365">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grpSp>
        <p:nvGrpSpPr>
          <p:cNvPr id="20" name="Group 20"/>
          <p:cNvGrpSpPr/>
          <p:nvPr/>
        </p:nvGrpSpPr>
        <p:grpSpPr>
          <a:xfrm>
            <a:off x="-3862734" y="-2984184"/>
            <a:ext cx="8475254" cy="9174711"/>
            <a:chOff x="0" y="0"/>
            <a:chExt cx="12383297" cy="13405282"/>
          </a:xfrm>
        </p:grpSpPr>
        <p:sp>
          <p:nvSpPr>
            <p:cNvPr id="21" name="Freeform 21"/>
            <p:cNvSpPr/>
            <p:nvPr/>
          </p:nvSpPr>
          <p:spPr>
            <a:xfrm>
              <a:off x="0" y="0"/>
              <a:ext cx="12383358" cy="13405205"/>
            </a:xfrm>
            <a:custGeom>
              <a:avLst/>
              <a:gdLst/>
              <a:ahLst/>
              <a:cxnLst/>
              <a:rect l="l" t="t" r="r" b="b"/>
              <a:pathLst>
                <a:path w="12383358" h="13405205">
                  <a:moveTo>
                    <a:pt x="0" y="6702602"/>
                  </a:moveTo>
                  <a:cubicBezTo>
                    <a:pt x="0" y="3000808"/>
                    <a:pt x="2772143" y="0"/>
                    <a:pt x="6191612" y="0"/>
                  </a:cubicBezTo>
                  <a:cubicBezTo>
                    <a:pt x="9611082" y="0"/>
                    <a:pt x="12383358" y="3000808"/>
                    <a:pt x="12383358" y="6702602"/>
                  </a:cubicBezTo>
                  <a:cubicBezTo>
                    <a:pt x="12383358" y="10404397"/>
                    <a:pt x="9611221" y="13405205"/>
                    <a:pt x="6191612" y="13405205"/>
                  </a:cubicBezTo>
                  <a:cubicBezTo>
                    <a:pt x="2772003" y="13405205"/>
                    <a:pt x="0" y="10404395"/>
                    <a:pt x="0" y="6702602"/>
                  </a:cubicBezTo>
                  <a:close/>
                </a:path>
              </a:pathLst>
            </a:custGeom>
            <a:solidFill>
              <a:srgbClr val="A7E7FF"/>
            </a:solidFill>
          </p:spPr>
        </p:sp>
      </p:grpSp>
      <p:sp>
        <p:nvSpPr>
          <p:cNvPr id="22" name="Freeform 22"/>
          <p:cNvSpPr/>
          <p:nvPr/>
        </p:nvSpPr>
        <p:spPr>
          <a:xfrm>
            <a:off x="2436982" y="1287091"/>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3" name="Group 23"/>
          <p:cNvGrpSpPr/>
          <p:nvPr/>
        </p:nvGrpSpPr>
        <p:grpSpPr>
          <a:xfrm>
            <a:off x="4543707" y="2419435"/>
            <a:ext cx="500879" cy="405392"/>
            <a:chOff x="0" y="0"/>
            <a:chExt cx="834840" cy="675688"/>
          </a:xfrm>
        </p:grpSpPr>
        <p:sp>
          <p:nvSpPr>
            <p:cNvPr id="24" name="Freeform 24"/>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25" name="Group 25"/>
          <p:cNvGrpSpPr/>
          <p:nvPr/>
        </p:nvGrpSpPr>
        <p:grpSpPr>
          <a:xfrm>
            <a:off x="4612520" y="2107035"/>
            <a:ext cx="363253" cy="343553"/>
            <a:chOff x="0" y="0"/>
            <a:chExt cx="605452" cy="572618"/>
          </a:xfrm>
        </p:grpSpPr>
        <p:sp>
          <p:nvSpPr>
            <p:cNvPr id="26" name="Freeform 26"/>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27" name="Group 27"/>
          <p:cNvGrpSpPr/>
          <p:nvPr/>
        </p:nvGrpSpPr>
        <p:grpSpPr>
          <a:xfrm>
            <a:off x="8327568" y="4198537"/>
            <a:ext cx="6842860" cy="1450472"/>
            <a:chOff x="0" y="0"/>
            <a:chExt cx="9123814" cy="1933962"/>
          </a:xfrm>
        </p:grpSpPr>
        <p:sp>
          <p:nvSpPr>
            <p:cNvPr id="28" name="Freeform 28"/>
            <p:cNvSpPr/>
            <p:nvPr/>
          </p:nvSpPr>
          <p:spPr>
            <a:xfrm>
              <a:off x="0" y="0"/>
              <a:ext cx="9123807" cy="1933956"/>
            </a:xfrm>
            <a:custGeom>
              <a:avLst/>
              <a:gdLst/>
              <a:ahLst/>
              <a:cxnLst/>
              <a:rect l="l" t="t" r="r" b="b"/>
              <a:pathLst>
                <a:path w="9123807" h="1933956">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4472C4"/>
            </a:solidFill>
          </p:spPr>
        </p:sp>
        <p:sp>
          <p:nvSpPr>
            <p:cNvPr id="29" name="TextBox 29"/>
            <p:cNvSpPr txBox="1"/>
            <p:nvPr/>
          </p:nvSpPr>
          <p:spPr>
            <a:xfrm>
              <a:off x="0" y="-85725"/>
              <a:ext cx="9123814" cy="2019687"/>
            </a:xfrm>
            <a:prstGeom prst="rect">
              <a:avLst/>
            </a:prstGeom>
          </p:spPr>
          <p:txBody>
            <a:bodyPr lIns="50800" tIns="50800" rIns="50800" bIns="50800" rtlCol="0" anchor="ctr"/>
            <a:lstStyle/>
            <a:p>
              <a:pPr algn="ctr">
                <a:lnSpc>
                  <a:spcPts val="5040"/>
                </a:lnSpc>
              </a:pPr>
              <a:r>
                <a:rPr lang="en-US" sz="4200">
                  <a:solidFill>
                    <a:srgbClr val="FFFFFF"/>
                  </a:solidFill>
                  <a:latin typeface="Arial Bold"/>
                </a:rPr>
                <a:t>Chat Application</a:t>
              </a:r>
            </a:p>
          </p:txBody>
        </p:sp>
      </p:grpSp>
      <p:grpSp>
        <p:nvGrpSpPr>
          <p:cNvPr id="30" name="Group 30"/>
          <p:cNvGrpSpPr/>
          <p:nvPr/>
        </p:nvGrpSpPr>
        <p:grpSpPr>
          <a:xfrm>
            <a:off x="3006319" y="3006926"/>
            <a:ext cx="790131" cy="796444"/>
            <a:chOff x="0" y="0"/>
            <a:chExt cx="1316952" cy="1327474"/>
          </a:xfrm>
        </p:grpSpPr>
        <p:sp>
          <p:nvSpPr>
            <p:cNvPr id="31" name="Freeform 31"/>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8"/>
              <a:stretch>
                <a:fillRect l="-10544" r="-10544"/>
              </a:stretch>
            </a:blipFill>
          </p:spPr>
        </p:sp>
      </p:grpSp>
      <p:grpSp>
        <p:nvGrpSpPr>
          <p:cNvPr id="32" name="Group 32"/>
          <p:cNvGrpSpPr/>
          <p:nvPr/>
        </p:nvGrpSpPr>
        <p:grpSpPr>
          <a:xfrm>
            <a:off x="9547634" y="15703846"/>
            <a:ext cx="7507912" cy="6758608"/>
            <a:chOff x="0" y="0"/>
            <a:chExt cx="10010550" cy="9011478"/>
          </a:xfrm>
        </p:grpSpPr>
        <p:sp>
          <p:nvSpPr>
            <p:cNvPr id="33" name="Freeform 33"/>
            <p:cNvSpPr/>
            <p:nvPr/>
          </p:nvSpPr>
          <p:spPr>
            <a:xfrm>
              <a:off x="0" y="0"/>
              <a:ext cx="10010521" cy="9011539"/>
            </a:xfrm>
            <a:custGeom>
              <a:avLst/>
              <a:gdLst/>
              <a:ahLst/>
              <a:cxnLst/>
              <a:rect l="l" t="t" r="r" b="b"/>
              <a:pathLst>
                <a:path w="10010521" h="9011539">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id="34" name="Group 34"/>
          <p:cNvGrpSpPr/>
          <p:nvPr/>
        </p:nvGrpSpPr>
        <p:grpSpPr>
          <a:xfrm>
            <a:off x="747732" y="13444686"/>
            <a:ext cx="7065258" cy="2096220"/>
            <a:chOff x="0" y="0"/>
            <a:chExt cx="9420344" cy="2794960"/>
          </a:xfrm>
        </p:grpSpPr>
        <p:sp>
          <p:nvSpPr>
            <p:cNvPr id="35" name="Freeform 35"/>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id="36" name="Group 36"/>
          <p:cNvGrpSpPr/>
          <p:nvPr/>
        </p:nvGrpSpPr>
        <p:grpSpPr>
          <a:xfrm>
            <a:off x="1039763" y="13814535"/>
            <a:ext cx="1466656" cy="1345721"/>
            <a:chOff x="0" y="0"/>
            <a:chExt cx="1955541" cy="1794294"/>
          </a:xfrm>
        </p:grpSpPr>
        <p:sp>
          <p:nvSpPr>
            <p:cNvPr id="37" name="Freeform 37"/>
            <p:cNvSpPr/>
            <p:nvPr/>
          </p:nvSpPr>
          <p:spPr>
            <a:xfrm>
              <a:off x="0" y="0"/>
              <a:ext cx="1955546" cy="1794383"/>
            </a:xfrm>
            <a:custGeom>
              <a:avLst/>
              <a:gdLst/>
              <a:ahLst/>
              <a:cxnLst/>
              <a:rect l="l" t="t" r="r" b="b"/>
              <a:pathLst>
                <a:path w="1955546" h="1794383">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9"/>
              <a:stretch>
                <a:fillRect t="-13657" b="-13652"/>
              </a:stretch>
            </a:blipFill>
          </p:spPr>
        </p:sp>
      </p:grpSp>
      <p:grpSp>
        <p:nvGrpSpPr>
          <p:cNvPr id="38" name="Group 38"/>
          <p:cNvGrpSpPr/>
          <p:nvPr/>
        </p:nvGrpSpPr>
        <p:grpSpPr>
          <a:xfrm>
            <a:off x="728932" y="20479214"/>
            <a:ext cx="3615645" cy="3973234"/>
            <a:chOff x="0" y="0"/>
            <a:chExt cx="4820860" cy="5297646"/>
          </a:xfrm>
        </p:grpSpPr>
        <p:sp>
          <p:nvSpPr>
            <p:cNvPr id="39" name="Freeform 39"/>
            <p:cNvSpPr/>
            <p:nvPr/>
          </p:nvSpPr>
          <p:spPr>
            <a:xfrm>
              <a:off x="0" y="0"/>
              <a:ext cx="4820920" cy="5297678"/>
            </a:xfrm>
            <a:custGeom>
              <a:avLst/>
              <a:gdLst/>
              <a:ahLst/>
              <a:cxnLst/>
              <a:rect l="l" t="t" r="r" b="b"/>
              <a:pathLst>
                <a:path w="4820920" h="5297678">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id="40" name="Group 40"/>
          <p:cNvGrpSpPr/>
          <p:nvPr/>
        </p:nvGrpSpPr>
        <p:grpSpPr>
          <a:xfrm>
            <a:off x="1008555" y="20780611"/>
            <a:ext cx="3067804" cy="3343686"/>
            <a:chOff x="0" y="0"/>
            <a:chExt cx="4090406" cy="4458248"/>
          </a:xfrm>
        </p:grpSpPr>
        <p:sp>
          <p:nvSpPr>
            <p:cNvPr id="41" name="Freeform 41"/>
            <p:cNvSpPr/>
            <p:nvPr/>
          </p:nvSpPr>
          <p:spPr>
            <a:xfrm>
              <a:off x="0" y="0"/>
              <a:ext cx="4090416" cy="4458208"/>
            </a:xfrm>
            <a:custGeom>
              <a:avLst/>
              <a:gdLst/>
              <a:ahLst/>
              <a:cxnLst/>
              <a:rect l="l" t="t" r="r" b="b"/>
              <a:pathLst>
                <a:path w="4090416" h="4458208">
                  <a:moveTo>
                    <a:pt x="0" y="0"/>
                  </a:moveTo>
                  <a:lnTo>
                    <a:pt x="4090416" y="0"/>
                  </a:lnTo>
                  <a:lnTo>
                    <a:pt x="4090416" y="4458208"/>
                  </a:lnTo>
                  <a:lnTo>
                    <a:pt x="0" y="4458208"/>
                  </a:lnTo>
                  <a:close/>
                </a:path>
              </a:pathLst>
            </a:custGeom>
            <a:solidFill>
              <a:srgbClr val="4472C4"/>
            </a:solidFill>
          </p:spPr>
        </p:sp>
        <p:sp>
          <p:nvSpPr>
            <p:cNvPr id="42" name="TextBox 42"/>
            <p:cNvSpPr txBox="1"/>
            <p:nvPr/>
          </p:nvSpPr>
          <p:spPr>
            <a:xfrm>
              <a:off x="0" y="-9525"/>
              <a:ext cx="4090406"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a:t>
              </a:r>
            </a:p>
          </p:txBody>
        </p:sp>
      </p:grpSp>
      <p:grpSp>
        <p:nvGrpSpPr>
          <p:cNvPr id="43" name="Group 43"/>
          <p:cNvGrpSpPr/>
          <p:nvPr/>
        </p:nvGrpSpPr>
        <p:grpSpPr>
          <a:xfrm>
            <a:off x="4421068" y="31909215"/>
            <a:ext cx="3453409" cy="3973234"/>
            <a:chOff x="0" y="0"/>
            <a:chExt cx="4604546" cy="5297646"/>
          </a:xfrm>
        </p:grpSpPr>
        <p:sp>
          <p:nvSpPr>
            <p:cNvPr id="44" name="Freeform 44"/>
            <p:cNvSpPr/>
            <p:nvPr/>
          </p:nvSpPr>
          <p:spPr>
            <a:xfrm>
              <a:off x="0" y="0"/>
              <a:ext cx="4604639" cy="5297678"/>
            </a:xfrm>
            <a:custGeom>
              <a:avLst/>
              <a:gdLst/>
              <a:ahLst/>
              <a:cxnLst/>
              <a:rect l="l" t="t" r="r" b="b"/>
              <a:pathLst>
                <a:path w="4604639" h="5297678">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id="45" name="Group 45"/>
          <p:cNvGrpSpPr/>
          <p:nvPr/>
        </p:nvGrpSpPr>
        <p:grpSpPr>
          <a:xfrm>
            <a:off x="4677405" y="32165004"/>
            <a:ext cx="2930151" cy="3343686"/>
            <a:chOff x="0" y="0"/>
            <a:chExt cx="3906868" cy="4458248"/>
          </a:xfrm>
        </p:grpSpPr>
        <p:sp>
          <p:nvSpPr>
            <p:cNvPr id="46" name="Freeform 46"/>
            <p:cNvSpPr/>
            <p:nvPr/>
          </p:nvSpPr>
          <p:spPr>
            <a:xfrm>
              <a:off x="0" y="0"/>
              <a:ext cx="3906901" cy="4458208"/>
            </a:xfrm>
            <a:custGeom>
              <a:avLst/>
              <a:gdLst/>
              <a:ahLst/>
              <a:cxnLst/>
              <a:rect l="l" t="t" r="r" b="b"/>
              <a:pathLst>
                <a:path w="3906901" h="4458208">
                  <a:moveTo>
                    <a:pt x="0" y="0"/>
                  </a:moveTo>
                  <a:lnTo>
                    <a:pt x="3906901" y="0"/>
                  </a:lnTo>
                  <a:lnTo>
                    <a:pt x="3906901" y="4458208"/>
                  </a:lnTo>
                  <a:lnTo>
                    <a:pt x="0" y="4458208"/>
                  </a:lnTo>
                  <a:close/>
                </a:path>
              </a:pathLst>
            </a:custGeom>
            <a:solidFill>
              <a:srgbClr val="4472C4"/>
            </a:solidFill>
          </p:spPr>
        </p:sp>
        <p:sp>
          <p:nvSpPr>
            <p:cNvPr id="47" name="TextBox 47"/>
            <p:cNvSpPr txBox="1"/>
            <p:nvPr/>
          </p:nvSpPr>
          <p:spPr>
            <a:xfrm>
              <a:off x="0" y="-9525"/>
              <a:ext cx="3906868"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 2</a:t>
              </a:r>
            </a:p>
          </p:txBody>
        </p:sp>
      </p:grpSp>
      <p:grpSp>
        <p:nvGrpSpPr>
          <p:cNvPr id="48" name="Group 48"/>
          <p:cNvGrpSpPr/>
          <p:nvPr/>
        </p:nvGrpSpPr>
        <p:grpSpPr>
          <a:xfrm>
            <a:off x="3956651" y="3070075"/>
            <a:ext cx="2258711" cy="670146"/>
            <a:chOff x="0" y="0"/>
            <a:chExt cx="9420344" cy="2794960"/>
          </a:xfrm>
        </p:grpSpPr>
        <p:sp>
          <p:nvSpPr>
            <p:cNvPr id="49" name="Freeform 49"/>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50" name="Group 50"/>
          <p:cNvGrpSpPr/>
          <p:nvPr/>
        </p:nvGrpSpPr>
        <p:grpSpPr>
          <a:xfrm>
            <a:off x="3006319" y="4516891"/>
            <a:ext cx="790131" cy="796444"/>
            <a:chOff x="0" y="0"/>
            <a:chExt cx="1316952" cy="1327474"/>
          </a:xfrm>
        </p:grpSpPr>
        <p:sp>
          <p:nvSpPr>
            <p:cNvPr id="51" name="Freeform 51"/>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10"/>
              <a:stretch>
                <a:fillRect l="-9453" r="-9453"/>
              </a:stretch>
            </a:blipFill>
          </p:spPr>
        </p:sp>
      </p:grpSp>
      <p:grpSp>
        <p:nvGrpSpPr>
          <p:cNvPr id="52" name="Group 52"/>
          <p:cNvGrpSpPr/>
          <p:nvPr/>
        </p:nvGrpSpPr>
        <p:grpSpPr>
          <a:xfrm>
            <a:off x="3956651" y="4256945"/>
            <a:ext cx="2258711" cy="1091005"/>
            <a:chOff x="0" y="0"/>
            <a:chExt cx="9420344" cy="4550224"/>
          </a:xfrm>
        </p:grpSpPr>
        <p:sp>
          <p:nvSpPr>
            <p:cNvPr id="53" name="Freeform 53"/>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54" name="Freeform 54"/>
          <p:cNvSpPr/>
          <p:nvPr/>
        </p:nvSpPr>
        <p:spPr>
          <a:xfrm>
            <a:off x="6336417" y="3337818"/>
            <a:ext cx="402403" cy="402403"/>
          </a:xfrm>
          <a:custGeom>
            <a:avLst/>
            <a:gdLst/>
            <a:ahLst/>
            <a:cxnLst/>
            <a:rect l="l" t="t" r="r" b="b"/>
            <a:pathLst>
              <a:path w="402403" h="402403">
                <a:moveTo>
                  <a:pt x="0" y="0"/>
                </a:moveTo>
                <a:lnTo>
                  <a:pt x="402402" y="0"/>
                </a:lnTo>
                <a:lnTo>
                  <a:pt x="402402" y="402403"/>
                </a:lnTo>
                <a:lnTo>
                  <a:pt x="0" y="402403"/>
                </a:lnTo>
                <a:lnTo>
                  <a:pt x="0" y="0"/>
                </a:lnTo>
                <a:close/>
              </a:path>
            </a:pathLst>
          </a:custGeom>
          <a:blipFill>
            <a:blip r:embed="rId11"/>
            <a:stretch>
              <a:fillRect/>
            </a:stretch>
          </a:blipFill>
        </p:spPr>
      </p:sp>
      <p:sp>
        <p:nvSpPr>
          <p:cNvPr id="55" name="TextBox 55"/>
          <p:cNvSpPr txBox="1"/>
          <p:nvPr/>
        </p:nvSpPr>
        <p:spPr>
          <a:xfrm>
            <a:off x="5661457" y="-20739916"/>
            <a:ext cx="6953828" cy="881013"/>
          </a:xfrm>
          <a:prstGeom prst="rect">
            <a:avLst/>
          </a:prstGeom>
        </p:spPr>
        <p:txBody>
          <a:bodyPr lIns="0" tIns="0" rIns="0" bIns="0" rtlCol="0" anchor="t">
            <a:spAutoFit/>
          </a:bodyPr>
          <a:lstStyle/>
          <a:p>
            <a:pPr algn="ctr">
              <a:lnSpc>
                <a:spcPts val="5759"/>
              </a:lnSpc>
            </a:pPr>
            <a:r>
              <a:rPr lang="en-US" sz="4800">
                <a:solidFill>
                  <a:srgbClr val="000000"/>
                </a:solidFill>
                <a:latin typeface="Arial Bold"/>
              </a:rPr>
              <a:t>Thành Viên trong nhóm</a:t>
            </a:r>
          </a:p>
        </p:txBody>
      </p:sp>
      <p:sp>
        <p:nvSpPr>
          <p:cNvPr id="56" name="TextBox 56"/>
          <p:cNvSpPr txBox="1"/>
          <p:nvPr/>
        </p:nvSpPr>
        <p:spPr>
          <a:xfrm>
            <a:off x="981522" y="-5900936"/>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id="57" name="TextBox 57"/>
          <p:cNvSpPr txBox="1"/>
          <p:nvPr/>
        </p:nvSpPr>
        <p:spPr>
          <a:xfrm>
            <a:off x="5087811" y="-10333936"/>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id="58" name="TextBox 58"/>
          <p:cNvSpPr txBox="1"/>
          <p:nvPr/>
        </p:nvSpPr>
        <p:spPr>
          <a:xfrm>
            <a:off x="8904060" y="-15182488"/>
            <a:ext cx="3692863"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id="59" name="TextBox 59"/>
          <p:cNvSpPr txBox="1"/>
          <p:nvPr/>
        </p:nvSpPr>
        <p:spPr>
          <a:xfrm>
            <a:off x="12720309" y="-18107365"/>
            <a:ext cx="3692864" cy="1037104"/>
          </a:xfrm>
          <a:prstGeom prst="rect">
            <a:avLst/>
          </a:prstGeom>
        </p:spPr>
        <p:txBody>
          <a:bodyPr lIns="0" tIns="0" rIns="0" bIns="0" rtlCol="0" anchor="t">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id="60" name="TextBox 60"/>
          <p:cNvSpPr txBox="1"/>
          <p:nvPr/>
        </p:nvSpPr>
        <p:spPr>
          <a:xfrm>
            <a:off x="2648031" y="14014655"/>
            <a:ext cx="3543148" cy="472123"/>
          </a:xfrm>
          <a:prstGeom prst="rect">
            <a:avLst/>
          </a:prstGeom>
        </p:spPr>
        <p:txBody>
          <a:bodyPr lIns="0" tIns="0" rIns="0" bIns="0" rtlCol="0" anchor="t">
            <a:spAutoFit/>
          </a:bodyPr>
          <a:lstStyle/>
          <a:p>
            <a:pPr algn="l">
              <a:lnSpc>
                <a:spcPts val="3240"/>
              </a:lnSpc>
            </a:pPr>
            <a:r>
              <a:rPr lang="en-US" sz="2700" spc="25">
                <a:solidFill>
                  <a:srgbClr val="FFFFFF"/>
                </a:solidFill>
                <a:latin typeface="TT Rounds Condensed"/>
              </a:rPr>
              <a:t>Chèn hình ảnh bạn thích </a:t>
            </a:r>
          </a:p>
        </p:txBody>
      </p:sp>
      <p:sp>
        <p:nvSpPr>
          <p:cNvPr id="61" name="TextBox 61"/>
          <p:cNvSpPr txBox="1"/>
          <p:nvPr/>
        </p:nvSpPr>
        <p:spPr>
          <a:xfrm>
            <a:off x="3401384" y="3193701"/>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62" name="TextBox 62"/>
          <p:cNvSpPr txBox="1"/>
          <p:nvPr/>
        </p:nvSpPr>
        <p:spPr>
          <a:xfrm>
            <a:off x="4087332" y="4469266"/>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63" name="Freeform 63"/>
          <p:cNvSpPr/>
          <p:nvPr/>
        </p:nvSpPr>
        <p:spPr>
          <a:xfrm>
            <a:off x="6375374" y="4945547"/>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11"/>
            <a:stretch>
              <a:fillRect/>
            </a:stretch>
          </a:blipFill>
        </p:spPr>
      </p:sp>
      <p:sp>
        <p:nvSpPr>
          <p:cNvPr id="64" name="TextBox 64"/>
          <p:cNvSpPr txBox="1"/>
          <p:nvPr/>
        </p:nvSpPr>
        <p:spPr>
          <a:xfrm>
            <a:off x="494623" y="8826334"/>
            <a:ext cx="634231"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2. User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646174"/>
          </a:xfrm>
          <a:prstGeom prst="rect">
            <a:avLst/>
          </a:prstGeom>
        </p:spPr>
        <p:txBody>
          <a:bodyPr lIns="0" tIns="0" rIns="0" bIns="0" rtlCol="0" anchor="t">
            <a:spAutoFit/>
          </a:bodyPr>
          <a:lstStyle/>
          <a:p>
            <a:pPr>
              <a:lnSpc>
                <a:spcPts val="4317"/>
              </a:lnSpc>
            </a:pPr>
            <a:r>
              <a:rPr lang="en-US" sz="3399">
                <a:solidFill>
                  <a:srgbClr val="000000"/>
                </a:solidFill>
                <a:latin typeface="Arimo"/>
              </a:rPr>
              <a:t>Get Friend List: The client sends a “username” to the server. The server searches for all users who have added the client as a friend and sends the list back to the client.</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109128349"/>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1, Func = 0, return Parameters: ["username"]</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1, Func = 0, Parameters: ["username"]</a:t>
            </a:r>
          </a:p>
        </p:txBody>
      </p:sp>
      <p:sp>
        <p:nvSpPr>
          <p:cNvPr id="30" name="TextBox 30"/>
          <p:cNvSpPr txBox="1"/>
          <p:nvPr/>
        </p:nvSpPr>
        <p:spPr>
          <a:xfrm>
            <a:off x="16671913" y="8708697"/>
            <a:ext cx="117477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2. User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103249"/>
          </a:xfrm>
          <a:prstGeom prst="rect">
            <a:avLst/>
          </a:prstGeom>
        </p:spPr>
        <p:txBody>
          <a:bodyPr lIns="0" tIns="0" rIns="0" bIns="0" rtlCol="0" anchor="t">
            <a:spAutoFit/>
          </a:bodyPr>
          <a:lstStyle/>
          <a:p>
            <a:pPr>
              <a:lnSpc>
                <a:spcPts val="4317"/>
              </a:lnSpc>
            </a:pPr>
            <a:r>
              <a:rPr lang="en-US" sz="3399">
                <a:solidFill>
                  <a:srgbClr val="000000"/>
                </a:solidFill>
                <a:latin typeface="Arimo"/>
              </a:rPr>
              <a:t>Get Request list: The client sends username for server to retrieve all the friend requests others have sent to the said user.</a:t>
            </a:r>
          </a:p>
        </p:txBody>
      </p:sp>
      <p:graphicFrame>
        <p:nvGraphicFramePr>
          <p:cNvPr id="26" name="Table 26"/>
          <p:cNvGraphicFramePr>
            <a:graphicFrameLocks noGrp="1"/>
          </p:cNvGraphicFramePr>
          <p:nvPr>
            <p:extLst>
              <p:ext uri="{D42A27DB-BD31-4B8C-83A1-F6EECF244321}">
                <p14:modId xmlns:p14="http://schemas.microsoft.com/office/powerpoint/2010/main" val="2051460723"/>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1, Func = 3, return Parameters: ["username"]</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1, Func = 3, Parameters: ["username"]</a:t>
            </a:r>
          </a:p>
        </p:txBody>
      </p:sp>
      <p:sp>
        <p:nvSpPr>
          <p:cNvPr id="30" name="TextBox 30"/>
          <p:cNvSpPr txBox="1"/>
          <p:nvPr/>
        </p:nvSpPr>
        <p:spPr>
          <a:xfrm>
            <a:off x="16765898" y="8708697"/>
            <a:ext cx="98680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2. User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2732024"/>
          </a:xfrm>
          <a:prstGeom prst="rect">
            <a:avLst/>
          </a:prstGeom>
        </p:spPr>
        <p:txBody>
          <a:bodyPr lIns="0" tIns="0" rIns="0" bIns="0" rtlCol="0" anchor="t">
            <a:spAutoFit/>
          </a:bodyPr>
          <a:lstStyle/>
          <a:p>
            <a:pPr>
              <a:lnSpc>
                <a:spcPts val="4317"/>
              </a:lnSpc>
            </a:pPr>
            <a:r>
              <a:rPr lang="en-US" sz="3399">
                <a:solidFill>
                  <a:srgbClr val="000000"/>
                </a:solidFill>
                <a:latin typeface="Arimo"/>
              </a:rPr>
              <a:t>Add friend: The client sends “username 1”(source) and “username 2”(destination) to the server. The server checks if the friendship already exists and returns a confirmation. When a new friendship is created, a private chatroom between the two users is also automatically created.</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2216573171"/>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1, Func = 2, return {success, error}</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1, Func = 2, Parameters: ["destination", "username"]</a:t>
            </a:r>
          </a:p>
        </p:txBody>
      </p:sp>
      <p:sp>
        <p:nvSpPr>
          <p:cNvPr id="30" name="TextBox 30"/>
          <p:cNvSpPr txBox="1"/>
          <p:nvPr/>
        </p:nvSpPr>
        <p:spPr>
          <a:xfrm>
            <a:off x="16740150" y="8708697"/>
            <a:ext cx="1038299"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3. Room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2189099"/>
          </a:xfrm>
          <a:prstGeom prst="rect">
            <a:avLst/>
          </a:prstGeom>
        </p:spPr>
        <p:txBody>
          <a:bodyPr lIns="0" tIns="0" rIns="0" bIns="0" rtlCol="0" anchor="t">
            <a:spAutoFit/>
          </a:bodyPr>
          <a:lstStyle/>
          <a:p>
            <a:pPr>
              <a:lnSpc>
                <a:spcPts val="4317"/>
              </a:lnSpc>
            </a:pPr>
            <a:r>
              <a:rPr lang="en-US" sz="3399">
                <a:solidFill>
                  <a:srgbClr val="000000"/>
                </a:solidFill>
                <a:latin typeface="Arimo"/>
              </a:rPr>
              <a:t>Get Room List: The client sends “username” and the server sends back information about room IDs and room names to the client, indicating the rooms the user belongs to. If it’s a private room, the room name is the name of the other user.</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3100737897"/>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spc="-64" dirty="0">
                <a:solidFill>
                  <a:srgbClr val="000000"/>
                </a:solidFill>
                <a:latin typeface="Arimo"/>
              </a:rPr>
              <a:t>Server- Client: Op = 2, Func = 0, return Parameters: [ "</a:t>
            </a:r>
            <a:r>
              <a:rPr lang="en-US" sz="3350" spc="-64" dirty="0" err="1">
                <a:solidFill>
                  <a:srgbClr val="000000"/>
                </a:solidFill>
                <a:latin typeface="Arimo"/>
              </a:rPr>
              <a:t>room_id</a:t>
            </a:r>
            <a:r>
              <a:rPr lang="en-US" sz="3350" spc="-64" dirty="0">
                <a:solidFill>
                  <a:srgbClr val="000000"/>
                </a:solidFill>
                <a:latin typeface="Arimo"/>
              </a:rPr>
              <a:t>", "</a:t>
            </a:r>
            <a:r>
              <a:rPr lang="en-US" sz="3350" spc="-64" dirty="0" err="1">
                <a:solidFill>
                  <a:srgbClr val="000000"/>
                </a:solidFill>
                <a:latin typeface="Arimo"/>
              </a:rPr>
              <a:t>roomname</a:t>
            </a:r>
            <a:r>
              <a:rPr lang="en-US" sz="3350" spc="-64" dirty="0">
                <a:solidFill>
                  <a:srgbClr val="000000"/>
                </a:solidFill>
                <a:latin typeface="Arimo"/>
              </a:rPr>
              <a:t>" ]</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2, Func = 0, Parameters: ["username"]</a:t>
            </a:r>
          </a:p>
        </p:txBody>
      </p:sp>
      <p:sp>
        <p:nvSpPr>
          <p:cNvPr id="30" name="TextBox 30"/>
          <p:cNvSpPr txBox="1"/>
          <p:nvPr/>
        </p:nvSpPr>
        <p:spPr>
          <a:xfrm>
            <a:off x="16738216" y="8708697"/>
            <a:ext cx="1042169"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3. Room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103249"/>
          </a:xfrm>
          <a:prstGeom prst="rect">
            <a:avLst/>
          </a:prstGeom>
        </p:spPr>
        <p:txBody>
          <a:bodyPr lIns="0" tIns="0" rIns="0" bIns="0" rtlCol="0" anchor="t">
            <a:spAutoFit/>
          </a:bodyPr>
          <a:lstStyle/>
          <a:p>
            <a:pPr>
              <a:lnSpc>
                <a:spcPts val="4317"/>
              </a:lnSpc>
            </a:pPr>
            <a:r>
              <a:rPr lang="en-US" sz="3399">
                <a:solidFill>
                  <a:srgbClr val="000000"/>
                </a:solidFill>
                <a:latin typeface="Arimo"/>
              </a:rPr>
              <a:t>Get Member List: The client sends “room_id” and the server retrieves a list of users in the room and sends it back to the client.</a:t>
            </a:r>
          </a:p>
        </p:txBody>
      </p:sp>
      <p:graphicFrame>
        <p:nvGraphicFramePr>
          <p:cNvPr id="26" name="Table 26"/>
          <p:cNvGraphicFramePr>
            <a:graphicFrameLocks noGrp="1"/>
          </p:cNvGraphicFramePr>
          <p:nvPr>
            <p:extLst>
              <p:ext uri="{D42A27DB-BD31-4B8C-83A1-F6EECF244321}">
                <p14:modId xmlns:p14="http://schemas.microsoft.com/office/powerpoint/2010/main" val="812055949"/>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2, Func = 1, return Parameters: ["username"]</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2, Func = 1, Parameters: ["room_id"]</a:t>
            </a:r>
          </a:p>
        </p:txBody>
      </p:sp>
      <p:sp>
        <p:nvSpPr>
          <p:cNvPr id="30" name="TextBox 30"/>
          <p:cNvSpPr txBox="1"/>
          <p:nvPr/>
        </p:nvSpPr>
        <p:spPr>
          <a:xfrm>
            <a:off x="16694534" y="8708697"/>
            <a:ext cx="1129531"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3. Room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2189099"/>
          </a:xfrm>
          <a:prstGeom prst="rect">
            <a:avLst/>
          </a:prstGeom>
        </p:spPr>
        <p:txBody>
          <a:bodyPr lIns="0" tIns="0" rIns="0" bIns="0" rtlCol="0" anchor="t">
            <a:spAutoFit/>
          </a:bodyPr>
          <a:lstStyle/>
          <a:p>
            <a:pPr>
              <a:lnSpc>
                <a:spcPts val="4317"/>
              </a:lnSpc>
            </a:pPr>
            <a:r>
              <a:rPr lang="en-US" sz="3399">
                <a:solidFill>
                  <a:srgbClr val="000000"/>
                </a:solidFill>
                <a:latin typeface="Arimo"/>
              </a:rPr>
              <a:t>Create a new Room: The client sends the “username” of the user that wants to make a group chat. The server initiates the creation of a room, setting that user as the admin, and the server sends back the room ID to the client.</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704621644"/>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Param2</a:t>
                      </a:r>
                      <a:endParaRPr lang="en-US" sz="1100" dirty="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a:solidFill>
                  <a:srgbClr val="000000"/>
                </a:solidFill>
                <a:latin typeface="Arimo"/>
              </a:rPr>
              <a:t>Server- Client: Op = 2, Func = 2, return Parameters: ["room_id"]</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2, Func = 2, Parameters: ["room_name", “username”]</a:t>
            </a:r>
          </a:p>
        </p:txBody>
      </p:sp>
      <p:sp>
        <p:nvSpPr>
          <p:cNvPr id="30" name="TextBox 30"/>
          <p:cNvSpPr txBox="1"/>
          <p:nvPr/>
        </p:nvSpPr>
        <p:spPr>
          <a:xfrm>
            <a:off x="16733527" y="8708697"/>
            <a:ext cx="105154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3. Room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103249"/>
          </a:xfrm>
          <a:prstGeom prst="rect">
            <a:avLst/>
          </a:prstGeom>
        </p:spPr>
        <p:txBody>
          <a:bodyPr lIns="0" tIns="0" rIns="0" bIns="0" rtlCol="0" anchor="t">
            <a:spAutoFit/>
          </a:bodyPr>
          <a:lstStyle/>
          <a:p>
            <a:pPr>
              <a:lnSpc>
                <a:spcPts val="4317"/>
              </a:lnSpc>
            </a:pPr>
            <a:r>
              <a:rPr lang="en-US" sz="3399">
                <a:solidFill>
                  <a:srgbClr val="000000"/>
                </a:solidFill>
                <a:latin typeface="Arimo"/>
              </a:rPr>
              <a:t>Add a member: The client sends the “username” to be added and the “room_id” to the server. The server sends a confirmation back to the client.</a:t>
            </a:r>
          </a:p>
        </p:txBody>
      </p:sp>
      <p:graphicFrame>
        <p:nvGraphicFramePr>
          <p:cNvPr id="26" name="Table 26"/>
          <p:cNvGraphicFramePr>
            <a:graphicFrameLocks noGrp="1"/>
          </p:cNvGraphicFramePr>
          <p:nvPr>
            <p:extLst>
              <p:ext uri="{D42A27DB-BD31-4B8C-83A1-F6EECF244321}">
                <p14:modId xmlns:p14="http://schemas.microsoft.com/office/powerpoint/2010/main" val="3110422102"/>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2, Func = 3, return Parameters: ["</a:t>
            </a:r>
            <a:r>
              <a:rPr lang="en-US" sz="3350" dirty="0" err="1">
                <a:solidFill>
                  <a:srgbClr val="000000"/>
                </a:solidFill>
                <a:latin typeface="Arimo"/>
              </a:rPr>
              <a:t>room_id</a:t>
            </a:r>
            <a:r>
              <a:rPr lang="en-US" sz="3350" dirty="0">
                <a:solidFill>
                  <a:srgbClr val="000000"/>
                </a:solidFill>
                <a:latin typeface="Arimo"/>
              </a:rPr>
              <a:t>", “username”]</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2, Func = 3, Parameters: ["room_name", “username”]</a:t>
            </a:r>
          </a:p>
        </p:txBody>
      </p:sp>
      <p:sp>
        <p:nvSpPr>
          <p:cNvPr id="30" name="TextBox 30"/>
          <p:cNvSpPr txBox="1"/>
          <p:nvPr/>
        </p:nvSpPr>
        <p:spPr>
          <a:xfrm>
            <a:off x="16698032" y="8708697"/>
            <a:ext cx="1122536"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3. Room list manipulation</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2189099"/>
          </a:xfrm>
          <a:prstGeom prst="rect">
            <a:avLst/>
          </a:prstGeom>
        </p:spPr>
        <p:txBody>
          <a:bodyPr lIns="0" tIns="0" rIns="0" bIns="0" rtlCol="0" anchor="t">
            <a:spAutoFit/>
          </a:bodyPr>
          <a:lstStyle/>
          <a:p>
            <a:pPr>
              <a:lnSpc>
                <a:spcPts val="4317"/>
              </a:lnSpc>
            </a:pPr>
            <a:r>
              <a:rPr lang="en-US" sz="3399">
                <a:solidFill>
                  <a:srgbClr val="000000"/>
                </a:solidFill>
                <a:latin typeface="Arimo"/>
              </a:rPr>
              <a:t>Remove member: The client sends the “username” of the user they want to remove and the “room_id”. The server sends a confirmation back to the client.</a:t>
            </a:r>
          </a:p>
          <a:p>
            <a:pPr>
              <a:lnSpc>
                <a:spcPts val="4317"/>
              </a:lnSpc>
            </a:pPr>
            <a:endParaRPr lang="en-US" sz="3399">
              <a:solidFill>
                <a:srgbClr val="000000"/>
              </a:solidFill>
              <a:latin typeface="Arimo"/>
            </a:endParaRPr>
          </a:p>
          <a:p>
            <a:pPr>
              <a:lnSpc>
                <a:spcPts val="4317"/>
              </a:lnSpc>
            </a:pPr>
            <a:r>
              <a:rPr lang="en-US" sz="3399">
                <a:solidFill>
                  <a:srgbClr val="000000"/>
                </a:solidFill>
                <a:latin typeface="Arimo"/>
              </a:rPr>
              <a:t>This protocol is also used for when an user want to leave a chat room.</a:t>
            </a:r>
          </a:p>
        </p:txBody>
      </p:sp>
      <p:graphicFrame>
        <p:nvGraphicFramePr>
          <p:cNvPr id="26" name="Table 26"/>
          <p:cNvGraphicFramePr>
            <a:graphicFrameLocks noGrp="1"/>
          </p:cNvGraphicFramePr>
          <p:nvPr>
            <p:extLst>
              <p:ext uri="{D42A27DB-BD31-4B8C-83A1-F6EECF244321}">
                <p14:modId xmlns:p14="http://schemas.microsoft.com/office/powerpoint/2010/main" val="99286067"/>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508906"/>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2, Func = 4, return Parameters: ["</a:t>
            </a:r>
            <a:r>
              <a:rPr lang="en-US" sz="3350" dirty="0" err="1">
                <a:solidFill>
                  <a:srgbClr val="000000"/>
                </a:solidFill>
                <a:latin typeface="Arimo"/>
              </a:rPr>
              <a:t>room_id</a:t>
            </a:r>
            <a:r>
              <a:rPr lang="en-US" sz="3350" dirty="0">
                <a:solidFill>
                  <a:srgbClr val="000000"/>
                </a:solidFill>
                <a:latin typeface="Arimo"/>
              </a:rPr>
              <a:t>", “username”]</a:t>
            </a:r>
          </a:p>
        </p:txBody>
      </p:sp>
      <p:sp>
        <p:nvSpPr>
          <p:cNvPr id="29" name="TextBox 29"/>
          <p:cNvSpPr txBox="1"/>
          <p:nvPr/>
        </p:nvSpPr>
        <p:spPr>
          <a:xfrm>
            <a:off x="3159765" y="7740756"/>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2, Func = 4, Parameters: ["room_name", “username”]</a:t>
            </a:r>
          </a:p>
        </p:txBody>
      </p:sp>
      <p:sp>
        <p:nvSpPr>
          <p:cNvPr id="30" name="TextBox 30"/>
          <p:cNvSpPr txBox="1"/>
          <p:nvPr/>
        </p:nvSpPr>
        <p:spPr>
          <a:xfrm>
            <a:off x="16760428" y="8708697"/>
            <a:ext cx="997744"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4. Messaging</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3274949"/>
          </a:xfrm>
          <a:prstGeom prst="rect">
            <a:avLst/>
          </a:prstGeom>
        </p:spPr>
        <p:txBody>
          <a:bodyPr lIns="0" tIns="0" rIns="0" bIns="0" rtlCol="0" anchor="t">
            <a:spAutoFit/>
          </a:bodyPr>
          <a:lstStyle/>
          <a:p>
            <a:pPr>
              <a:lnSpc>
                <a:spcPts val="4317"/>
              </a:lnSpc>
            </a:pPr>
            <a:r>
              <a:rPr lang="en-US" sz="3399">
                <a:solidFill>
                  <a:srgbClr val="000000"/>
                </a:solidFill>
                <a:latin typeface="Arimo"/>
              </a:rPr>
              <a:t>Get conversation of a room: The client sends a request for the conversation of a room with “room_id”. The server proceeds to retrieve a list of timestamps where a message is sent within the room before the current timestamp. Then the server would load the content of each message with the room ID and the specific timestamp. The server sends back the requested information.</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3043738920"/>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395644" y="8271018"/>
            <a:ext cx="13863656" cy="1103224"/>
          </a:xfrm>
          <a:prstGeom prst="rect">
            <a:avLst/>
          </a:prstGeom>
        </p:spPr>
        <p:txBody>
          <a:bodyPr lIns="0" tIns="0" rIns="0" bIns="0" rtlCol="0" anchor="t">
            <a:spAutoFit/>
          </a:bodyPr>
          <a:lstStyle/>
          <a:p>
            <a:pPr>
              <a:lnSpc>
                <a:spcPts val="4321"/>
              </a:lnSpc>
            </a:pPr>
            <a:r>
              <a:rPr lang="en-US" sz="3400" dirty="0">
                <a:solidFill>
                  <a:srgbClr val="000000"/>
                </a:solidFill>
                <a:latin typeface="Arimo"/>
              </a:rPr>
              <a:t>Server- Client: Op = 3, Func = 0, return Parameters: ["</a:t>
            </a:r>
            <a:r>
              <a:rPr lang="en-US" sz="3400" dirty="0" err="1">
                <a:solidFill>
                  <a:srgbClr val="000000"/>
                </a:solidFill>
                <a:latin typeface="Arimo"/>
              </a:rPr>
              <a:t>room_id</a:t>
            </a:r>
            <a:r>
              <a:rPr lang="en-US" sz="3400" dirty="0">
                <a:solidFill>
                  <a:srgbClr val="000000"/>
                </a:solidFill>
                <a:latin typeface="Arimo"/>
              </a:rPr>
              <a:t>", “username”, “message”]</a:t>
            </a:r>
          </a:p>
        </p:txBody>
      </p:sp>
      <p:sp>
        <p:nvSpPr>
          <p:cNvPr id="29" name="TextBox 29"/>
          <p:cNvSpPr txBox="1"/>
          <p:nvPr/>
        </p:nvSpPr>
        <p:spPr>
          <a:xfrm>
            <a:off x="3395644" y="7752365"/>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3, Func = 0, Parameters: ["room_id”]</a:t>
            </a:r>
          </a:p>
        </p:txBody>
      </p:sp>
      <p:sp>
        <p:nvSpPr>
          <p:cNvPr id="30" name="TextBox 30"/>
          <p:cNvSpPr txBox="1"/>
          <p:nvPr/>
        </p:nvSpPr>
        <p:spPr>
          <a:xfrm>
            <a:off x="16697660" y="8708697"/>
            <a:ext cx="1123280"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912365" y="6649008"/>
            <a:ext cx="4672595" cy="8304935"/>
          </a:xfrm>
          <a:custGeom>
            <a:avLst/>
            <a:gdLst/>
            <a:ahLst/>
            <a:cxnLst/>
            <a:rect l="l" t="t" r="r" b="b"/>
            <a:pathLst>
              <a:path w="4672595" h="830493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108635" y="8089898"/>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198312" y="7816271"/>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367179" y="8517376"/>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77870" y="9546445"/>
            <a:ext cx="2258711" cy="1091005"/>
            <a:chOff x="0" y="0"/>
            <a:chExt cx="9420344" cy="4550224"/>
          </a:xfrm>
        </p:grpSpPr>
        <p:sp>
          <p:nvSpPr>
            <p:cNvPr id="18" name="Freeform 18"/>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19" name="Freeform 19"/>
          <p:cNvSpPr/>
          <p:nvPr/>
        </p:nvSpPr>
        <p:spPr>
          <a:xfrm rot="-1649580">
            <a:off x="1910452" y="8099879"/>
            <a:ext cx="402403" cy="402403"/>
          </a:xfrm>
          <a:custGeom>
            <a:avLst/>
            <a:gdLst/>
            <a:ahLst/>
            <a:cxnLst/>
            <a:rect l="l" t="t" r="r" b="b"/>
            <a:pathLst>
              <a:path w="402403" h="402403">
                <a:moveTo>
                  <a:pt x="0" y="0"/>
                </a:moveTo>
                <a:lnTo>
                  <a:pt x="402403" y="0"/>
                </a:lnTo>
                <a:lnTo>
                  <a:pt x="402403" y="402402"/>
                </a:lnTo>
                <a:lnTo>
                  <a:pt x="0" y="402402"/>
                </a:lnTo>
                <a:lnTo>
                  <a:pt x="0" y="0"/>
                </a:lnTo>
                <a:close/>
              </a:path>
            </a:pathLst>
          </a:custGeom>
          <a:blipFill>
            <a:blip r:embed="rId4"/>
            <a:stretch>
              <a:fillRect/>
            </a:stretch>
          </a:blipFill>
        </p:spPr>
      </p:sp>
      <p:sp>
        <p:nvSpPr>
          <p:cNvPr id="20" name="Freeform 20"/>
          <p:cNvSpPr/>
          <p:nvPr/>
        </p:nvSpPr>
        <p:spPr>
          <a:xfrm rot="-1649580">
            <a:off x="2687202" y="9508058"/>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4"/>
            <a:stretch>
              <a:fillRect/>
            </a:stretch>
          </a:blipFill>
        </p:spPr>
      </p:sp>
      <p:sp>
        <p:nvSpPr>
          <p:cNvPr id="21" name="TextBox 21"/>
          <p:cNvSpPr txBox="1"/>
          <p:nvPr/>
        </p:nvSpPr>
        <p:spPr>
          <a:xfrm>
            <a:off x="1653477" y="1942552"/>
            <a:ext cx="16559313" cy="640715"/>
          </a:xfrm>
          <a:prstGeom prst="rect">
            <a:avLst/>
          </a:prstGeom>
        </p:spPr>
        <p:txBody>
          <a:bodyPr lIns="0" tIns="0" rIns="0" bIns="0" rtlCol="0" anchor="t">
            <a:spAutoFit/>
          </a:bodyPr>
          <a:lstStyle/>
          <a:p>
            <a:pPr>
              <a:lnSpc>
                <a:spcPts val="5079"/>
              </a:lnSpc>
            </a:pPr>
            <a:r>
              <a:rPr lang="en-US" sz="3999">
                <a:solidFill>
                  <a:srgbClr val="0065C0"/>
                </a:solidFill>
                <a:latin typeface="Arimo Bold"/>
              </a:rPr>
              <a:t>4. Messaging</a:t>
            </a:r>
          </a:p>
        </p:txBody>
      </p:sp>
      <p:sp>
        <p:nvSpPr>
          <p:cNvPr id="22" name="TextBox 22"/>
          <p:cNvSpPr txBox="1"/>
          <p:nvPr/>
        </p:nvSpPr>
        <p:spPr>
          <a:xfrm rot="-1649580">
            <a:off x="-856553" y="8957143"/>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3" name="TextBox 23"/>
          <p:cNvSpPr txBox="1"/>
          <p:nvPr/>
        </p:nvSpPr>
        <p:spPr>
          <a:xfrm rot="-1649580">
            <a:off x="416407" y="9753493"/>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4" name="TextBox 2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5. APPLICATION PROTOCOL</a:t>
            </a:r>
          </a:p>
        </p:txBody>
      </p:sp>
      <p:sp>
        <p:nvSpPr>
          <p:cNvPr id="25" name="TextBox 25"/>
          <p:cNvSpPr txBox="1"/>
          <p:nvPr/>
        </p:nvSpPr>
        <p:spPr>
          <a:xfrm>
            <a:off x="1653477" y="2793055"/>
            <a:ext cx="16329768" cy="1646174"/>
          </a:xfrm>
          <a:prstGeom prst="rect">
            <a:avLst/>
          </a:prstGeom>
        </p:spPr>
        <p:txBody>
          <a:bodyPr lIns="0" tIns="0" rIns="0" bIns="0" rtlCol="0" anchor="t">
            <a:spAutoFit/>
          </a:bodyPr>
          <a:lstStyle/>
          <a:p>
            <a:pPr>
              <a:lnSpc>
                <a:spcPts val="4317"/>
              </a:lnSpc>
            </a:pPr>
            <a:r>
              <a:rPr lang="en-US" sz="3399">
                <a:solidFill>
                  <a:srgbClr val="000000"/>
                </a:solidFill>
                <a:latin typeface="Arimo"/>
              </a:rPr>
              <a:t>New Message: The client sends “username”, “room_id”, “message” to the server. The server then inserts a new message into the database and updates the conversation.</a:t>
            </a:r>
          </a:p>
          <a:p>
            <a:pPr>
              <a:lnSpc>
                <a:spcPts val="4317"/>
              </a:lnSpc>
            </a:pPr>
            <a:endParaRPr lang="en-US" sz="3399">
              <a:solidFill>
                <a:srgbClr val="000000"/>
              </a:solidFill>
              <a:latin typeface="Arimo"/>
            </a:endParaRPr>
          </a:p>
        </p:txBody>
      </p:sp>
      <p:graphicFrame>
        <p:nvGraphicFramePr>
          <p:cNvPr id="26" name="Table 26"/>
          <p:cNvGraphicFramePr>
            <a:graphicFrameLocks noGrp="1"/>
          </p:cNvGraphicFramePr>
          <p:nvPr>
            <p:extLst>
              <p:ext uri="{D42A27DB-BD31-4B8C-83A1-F6EECF244321}">
                <p14:modId xmlns:p14="http://schemas.microsoft.com/office/powerpoint/2010/main" val="3966226411"/>
              </p:ext>
            </p:extLst>
          </p:nvPr>
        </p:nvGraphicFramePr>
        <p:xfrm>
          <a:off x="7380003" y="6296604"/>
          <a:ext cx="10196857" cy="1220381"/>
        </p:xfrm>
        <a:graphic>
          <a:graphicData uri="http://schemas.openxmlformats.org/drawingml/2006/table">
            <a:tbl>
              <a:tblPr/>
              <a:tblGrid>
                <a:gridCol w="1579051">
                  <a:extLst>
                    <a:ext uri="{9D8B030D-6E8A-4147-A177-3AD203B41FA5}">
                      <a16:colId xmlns:a16="http://schemas.microsoft.com/office/drawing/2014/main" val="20000"/>
                    </a:ext>
                  </a:extLst>
                </a:gridCol>
                <a:gridCol w="1968991">
                  <a:extLst>
                    <a:ext uri="{9D8B030D-6E8A-4147-A177-3AD203B41FA5}">
                      <a16:colId xmlns:a16="http://schemas.microsoft.com/office/drawing/2014/main" val="20001"/>
                    </a:ext>
                  </a:extLst>
                </a:gridCol>
                <a:gridCol w="1582640">
                  <a:extLst>
                    <a:ext uri="{9D8B030D-6E8A-4147-A177-3AD203B41FA5}">
                      <a16:colId xmlns:a16="http://schemas.microsoft.com/office/drawing/2014/main" val="20002"/>
                    </a:ext>
                  </a:extLst>
                </a:gridCol>
                <a:gridCol w="1902185">
                  <a:extLst>
                    <a:ext uri="{9D8B030D-6E8A-4147-A177-3AD203B41FA5}">
                      <a16:colId xmlns:a16="http://schemas.microsoft.com/office/drawing/2014/main" val="20003"/>
                    </a:ext>
                  </a:extLst>
                </a:gridCol>
                <a:gridCol w="1251519">
                  <a:extLst>
                    <a:ext uri="{9D8B030D-6E8A-4147-A177-3AD203B41FA5}">
                      <a16:colId xmlns:a16="http://schemas.microsoft.com/office/drawing/2014/main" val="20004"/>
                    </a:ext>
                  </a:extLst>
                </a:gridCol>
                <a:gridCol w="1912471">
                  <a:extLst>
                    <a:ext uri="{9D8B030D-6E8A-4147-A177-3AD203B41FA5}">
                      <a16:colId xmlns:a16="http://schemas.microsoft.com/office/drawing/2014/main" val="20005"/>
                    </a:ext>
                  </a:extLst>
                </a:gridCol>
              </a:tblGrid>
              <a:tr h="1220381">
                <a:tc>
                  <a:txBody>
                    <a:bodyPr/>
                    <a:lstStyle/>
                    <a:p>
                      <a:pPr algn="ctr">
                        <a:lnSpc>
                          <a:spcPts val="2940"/>
                        </a:lnSpc>
                        <a:defRPr/>
                      </a:pPr>
                      <a:r>
                        <a:rPr lang="en-US" sz="2100" dirty="0">
                          <a:solidFill>
                            <a:srgbClr val="000000"/>
                          </a:solidFill>
                          <a:latin typeface="Open Sauce Bold"/>
                        </a:rPr>
                        <a:t>Len1</a:t>
                      </a:r>
                      <a:endParaRPr lang="en-US" sz="1100" dirty="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Param1</a:t>
                      </a:r>
                      <a:endParaRPr lang="en-US" sz="1100" dirty="0"/>
                    </a:p>
                    <a:p>
                      <a:pPr algn="ctr">
                        <a:lnSpc>
                          <a:spcPts val="2940"/>
                        </a:lnSpc>
                      </a:pPr>
                      <a:r>
                        <a:rPr lang="en-US" sz="2100" dirty="0">
                          <a:solidFill>
                            <a:srgbClr val="000000"/>
                          </a:solidFill>
                          <a:latin typeface="Open Sauce Bold"/>
                        </a:rPr>
                        <a:t>(len1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Len2</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Param2</a:t>
                      </a:r>
                      <a:endParaRPr lang="en-US" sz="1100" dirty="0"/>
                    </a:p>
                    <a:p>
                      <a:pPr algn="ctr">
                        <a:lnSpc>
                          <a:spcPts val="2940"/>
                        </a:lnSpc>
                      </a:pPr>
                      <a:r>
                        <a:rPr lang="en-US" sz="2100" dirty="0">
                          <a:solidFill>
                            <a:srgbClr val="000000"/>
                          </a:solidFill>
                          <a:latin typeface="Open Sauce Bold"/>
                        </a:rPr>
                        <a:t>(len2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Len3</a:t>
                      </a:r>
                      <a:endParaRPr lang="en-US" sz="1100"/>
                    </a:p>
                    <a:p>
                      <a:pPr algn="ctr">
                        <a:lnSpc>
                          <a:spcPts val="2940"/>
                        </a:lnSpc>
                      </a:pPr>
                      <a:r>
                        <a:rPr lang="en-US" sz="2100" dirty="0">
                          <a:solidFill>
                            <a:srgbClr val="000000"/>
                          </a:solidFill>
                          <a:latin typeface="Open Sauce Bold"/>
                        </a:rPr>
                        <a:t>(4B)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dirty="0">
                          <a:solidFill>
                            <a:srgbClr val="000000"/>
                          </a:solidFill>
                          <a:latin typeface="Open Sauce Bold"/>
                        </a:rPr>
                        <a:t>Param3</a:t>
                      </a:r>
                      <a:endParaRPr lang="en-US" sz="1100" dirty="0"/>
                    </a:p>
                    <a:p>
                      <a:pPr algn="ctr">
                        <a:lnSpc>
                          <a:spcPts val="2940"/>
                        </a:lnSpc>
                      </a:pPr>
                      <a:r>
                        <a:rPr lang="en-US" sz="2100" dirty="0">
                          <a:solidFill>
                            <a:srgbClr val="000000"/>
                          </a:solidFill>
                          <a:latin typeface="Open Sauce Bold"/>
                        </a:rPr>
                        <a:t>(len3 B)</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graphicFrame>
        <p:nvGraphicFramePr>
          <p:cNvPr id="27" name="Table 27"/>
          <p:cNvGraphicFramePr>
            <a:graphicFrameLocks noGrp="1"/>
          </p:cNvGraphicFramePr>
          <p:nvPr/>
        </p:nvGraphicFramePr>
        <p:xfrm>
          <a:off x="3159765" y="6296604"/>
          <a:ext cx="4220238" cy="1220381"/>
        </p:xfrm>
        <a:graphic>
          <a:graphicData uri="http://schemas.openxmlformats.org/drawingml/2006/table">
            <a:tbl>
              <a:tblPr/>
              <a:tblGrid>
                <a:gridCol w="1941566">
                  <a:extLst>
                    <a:ext uri="{9D8B030D-6E8A-4147-A177-3AD203B41FA5}">
                      <a16:colId xmlns:a16="http://schemas.microsoft.com/office/drawing/2014/main" val="20000"/>
                    </a:ext>
                  </a:extLst>
                </a:gridCol>
                <a:gridCol w="2278672">
                  <a:extLst>
                    <a:ext uri="{9D8B030D-6E8A-4147-A177-3AD203B41FA5}">
                      <a16:colId xmlns:a16="http://schemas.microsoft.com/office/drawing/2014/main" val="20001"/>
                    </a:ext>
                  </a:extLst>
                </a:gridCol>
              </a:tblGrid>
              <a:tr h="1220381">
                <a:tc>
                  <a:txBody>
                    <a:bodyPr/>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bl>
          </a:graphicData>
        </a:graphic>
      </p:graphicFrame>
      <p:sp>
        <p:nvSpPr>
          <p:cNvPr id="28" name="TextBox 28"/>
          <p:cNvSpPr txBox="1"/>
          <p:nvPr/>
        </p:nvSpPr>
        <p:spPr>
          <a:xfrm>
            <a:off x="3159765" y="8244969"/>
            <a:ext cx="16329768" cy="511358"/>
          </a:xfrm>
          <a:prstGeom prst="rect">
            <a:avLst/>
          </a:prstGeom>
        </p:spPr>
        <p:txBody>
          <a:bodyPr lIns="0" tIns="0" rIns="0" bIns="0" rtlCol="0" anchor="t">
            <a:spAutoFit/>
          </a:bodyPr>
          <a:lstStyle/>
          <a:p>
            <a:pPr>
              <a:lnSpc>
                <a:spcPts val="4317"/>
              </a:lnSpc>
            </a:pPr>
            <a:r>
              <a:rPr lang="en-US" sz="3350" dirty="0">
                <a:solidFill>
                  <a:srgbClr val="000000"/>
                </a:solidFill>
                <a:latin typeface="Arimo"/>
              </a:rPr>
              <a:t>Server- Client: Op = 3, Func = 1, return {success, error}</a:t>
            </a:r>
          </a:p>
        </p:txBody>
      </p:sp>
      <p:sp>
        <p:nvSpPr>
          <p:cNvPr id="29" name="TextBox 29"/>
          <p:cNvSpPr txBox="1"/>
          <p:nvPr/>
        </p:nvSpPr>
        <p:spPr>
          <a:xfrm>
            <a:off x="3159765" y="7726535"/>
            <a:ext cx="16329768" cy="560324"/>
          </a:xfrm>
          <a:prstGeom prst="rect">
            <a:avLst/>
          </a:prstGeom>
        </p:spPr>
        <p:txBody>
          <a:bodyPr lIns="0" tIns="0" rIns="0" bIns="0" rtlCol="0" anchor="t">
            <a:spAutoFit/>
          </a:bodyPr>
          <a:lstStyle/>
          <a:p>
            <a:pPr>
              <a:lnSpc>
                <a:spcPts val="4317"/>
              </a:lnSpc>
            </a:pPr>
            <a:r>
              <a:rPr lang="en-US" sz="3399">
                <a:solidFill>
                  <a:srgbClr val="000000"/>
                </a:solidFill>
                <a:latin typeface="Arimo"/>
              </a:rPr>
              <a:t>Client- Server: Op = 3, Func = 1, Parameters: ["room_id”, “message”]</a:t>
            </a:r>
          </a:p>
        </p:txBody>
      </p:sp>
      <p:sp>
        <p:nvSpPr>
          <p:cNvPr id="30" name="TextBox 30"/>
          <p:cNvSpPr txBox="1"/>
          <p:nvPr/>
        </p:nvSpPr>
        <p:spPr>
          <a:xfrm>
            <a:off x="16700004" y="8708697"/>
            <a:ext cx="1118592"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1457" y="-20739916"/>
            <a:ext cx="6953828" cy="881013"/>
          </a:xfrm>
          <a:prstGeom prst="rect">
            <a:avLst/>
          </a:prstGeom>
        </p:spPr>
        <p:txBody>
          <a:bodyPr lIns="0" tIns="0" rIns="0" bIns="0" rtlCol="0" anchor="t">
            <a:spAutoFit/>
          </a:bodyPr>
          <a:lstStyle/>
          <a:p>
            <a:pPr algn="ctr">
              <a:lnSpc>
                <a:spcPts val="5759"/>
              </a:lnSpc>
            </a:pPr>
            <a:r>
              <a:rPr lang="en-US" sz="4800">
                <a:solidFill>
                  <a:srgbClr val="000000"/>
                </a:solidFill>
                <a:latin typeface="Arial Bold"/>
              </a:rPr>
              <a:t>Thành Viên trong nhóm</a:t>
            </a:r>
          </a:p>
        </p:txBody>
      </p:sp>
      <p:grpSp>
        <p:nvGrpSpPr>
          <p:cNvPr id="3" name="Group 3"/>
          <p:cNvGrpSpPr/>
          <p:nvPr/>
        </p:nvGrpSpPr>
        <p:grpSpPr>
          <a:xfrm>
            <a:off x="12406703" y="-2862942"/>
            <a:ext cx="12182585" cy="13149942"/>
            <a:chOff x="0" y="0"/>
            <a:chExt cx="16243446" cy="17533256"/>
          </a:xfrm>
        </p:grpSpPr>
        <p:sp>
          <p:nvSpPr>
            <p:cNvPr id="4" name="Freeform 4"/>
            <p:cNvSpPr/>
            <p:nvPr/>
          </p:nvSpPr>
          <p:spPr>
            <a:xfrm>
              <a:off x="0" y="0"/>
              <a:ext cx="16243554" cy="17533365"/>
            </a:xfrm>
            <a:custGeom>
              <a:avLst/>
              <a:gdLst/>
              <a:ahLst/>
              <a:cxnLst/>
              <a:rect l="l" t="t" r="r" b="b"/>
              <a:pathLst>
                <a:path w="16243554" h="17533365">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grpSp>
        <p:nvGrpSpPr>
          <p:cNvPr id="5" name="Group 5"/>
          <p:cNvGrpSpPr/>
          <p:nvPr/>
        </p:nvGrpSpPr>
        <p:grpSpPr>
          <a:xfrm>
            <a:off x="-3988295" y="-2844060"/>
            <a:ext cx="8077041" cy="7351851"/>
            <a:chOff x="0" y="0"/>
            <a:chExt cx="11268014" cy="10256326"/>
          </a:xfrm>
        </p:grpSpPr>
        <p:sp>
          <p:nvSpPr>
            <p:cNvPr id="6" name="Freeform 6"/>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7" name="Freeform 7"/>
          <p:cNvSpPr/>
          <p:nvPr/>
        </p:nvSpPr>
        <p:spPr>
          <a:xfrm>
            <a:off x="86068" y="-21295444"/>
            <a:ext cx="8649273" cy="13227848"/>
          </a:xfrm>
          <a:custGeom>
            <a:avLst/>
            <a:gdLst/>
            <a:ahLst/>
            <a:cxnLst/>
            <a:rect l="l" t="t" r="r" b="b"/>
            <a:pathLst>
              <a:path w="8649273" h="13227848">
                <a:moveTo>
                  <a:pt x="0" y="0"/>
                </a:moveTo>
                <a:lnTo>
                  <a:pt x="8649274" y="0"/>
                </a:lnTo>
                <a:lnTo>
                  <a:pt x="8649274" y="13227848"/>
                </a:lnTo>
                <a:lnTo>
                  <a:pt x="0" y="1322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4086809" y="-19859853"/>
            <a:ext cx="622359" cy="506766"/>
            <a:chOff x="0" y="0"/>
            <a:chExt cx="829812" cy="675688"/>
          </a:xfrm>
        </p:grpSpPr>
        <p:sp>
          <p:nvSpPr>
            <p:cNvPr id="9" name="Freeform 9"/>
            <p:cNvSpPr/>
            <p:nvPr/>
          </p:nvSpPr>
          <p:spPr>
            <a:xfrm>
              <a:off x="0" y="0"/>
              <a:ext cx="829818" cy="675767"/>
            </a:xfrm>
            <a:custGeom>
              <a:avLst/>
              <a:gdLst/>
              <a:ahLst/>
              <a:cxnLst/>
              <a:rect l="l" t="t" r="r" b="b"/>
              <a:pathLst>
                <a:path w="829818" h="675767">
                  <a:moveTo>
                    <a:pt x="0" y="112649"/>
                  </a:moveTo>
                  <a:cubicBezTo>
                    <a:pt x="0" y="50419"/>
                    <a:pt x="50419" y="0"/>
                    <a:pt x="112649" y="0"/>
                  </a:cubicBezTo>
                  <a:lnTo>
                    <a:pt x="717169" y="0"/>
                  </a:lnTo>
                  <a:cubicBezTo>
                    <a:pt x="779399" y="0"/>
                    <a:pt x="829818" y="50419"/>
                    <a:pt x="829818" y="112649"/>
                  </a:cubicBezTo>
                  <a:lnTo>
                    <a:pt x="829818" y="563118"/>
                  </a:lnTo>
                  <a:cubicBezTo>
                    <a:pt x="829818" y="625348"/>
                    <a:pt x="779399" y="675767"/>
                    <a:pt x="717169" y="675767"/>
                  </a:cubicBezTo>
                  <a:lnTo>
                    <a:pt x="112649" y="675767"/>
                  </a:lnTo>
                  <a:cubicBezTo>
                    <a:pt x="50419" y="675640"/>
                    <a:pt x="0" y="625221"/>
                    <a:pt x="0" y="563118"/>
                  </a:cubicBezTo>
                  <a:close/>
                </a:path>
              </a:pathLst>
            </a:custGeom>
            <a:solidFill>
              <a:srgbClr val="FFFFFF"/>
            </a:solidFill>
          </p:spPr>
        </p:sp>
      </p:grpSp>
      <p:grpSp>
        <p:nvGrpSpPr>
          <p:cNvPr id="10" name="Group 10"/>
          <p:cNvGrpSpPr/>
          <p:nvPr/>
        </p:nvGrpSpPr>
        <p:grpSpPr>
          <a:xfrm>
            <a:off x="4487772" y="-20267541"/>
            <a:ext cx="508613" cy="429464"/>
            <a:chOff x="0" y="0"/>
            <a:chExt cx="678150" cy="572618"/>
          </a:xfrm>
        </p:grpSpPr>
        <p:sp>
          <p:nvSpPr>
            <p:cNvPr id="11" name="Freeform 11"/>
            <p:cNvSpPr/>
            <p:nvPr/>
          </p:nvSpPr>
          <p:spPr>
            <a:xfrm>
              <a:off x="0" y="0"/>
              <a:ext cx="678180" cy="572643"/>
            </a:xfrm>
            <a:custGeom>
              <a:avLst/>
              <a:gdLst/>
              <a:ahLst/>
              <a:cxnLst/>
              <a:rect l="l" t="t" r="r" b="b"/>
              <a:pathLst>
                <a:path w="678180" h="572643">
                  <a:moveTo>
                    <a:pt x="339090" y="0"/>
                  </a:moveTo>
                  <a:cubicBezTo>
                    <a:pt x="151765" y="0"/>
                    <a:pt x="0" y="127889"/>
                    <a:pt x="0" y="285750"/>
                  </a:cubicBezTo>
                  <a:cubicBezTo>
                    <a:pt x="0" y="381381"/>
                    <a:pt x="0" y="477012"/>
                    <a:pt x="0" y="572643"/>
                  </a:cubicBezTo>
                  <a:lnTo>
                    <a:pt x="88646" y="572643"/>
                  </a:lnTo>
                  <a:lnTo>
                    <a:pt x="88646" y="280162"/>
                  </a:lnTo>
                  <a:cubicBezTo>
                    <a:pt x="88646" y="163703"/>
                    <a:pt x="200787" y="69215"/>
                    <a:pt x="339090" y="69215"/>
                  </a:cubicBezTo>
                  <a:cubicBezTo>
                    <a:pt x="477393" y="69215"/>
                    <a:pt x="589534" y="163703"/>
                    <a:pt x="589534" y="280162"/>
                  </a:cubicBezTo>
                  <a:lnTo>
                    <a:pt x="589534" y="572643"/>
                  </a:lnTo>
                  <a:lnTo>
                    <a:pt x="678180" y="572643"/>
                  </a:lnTo>
                  <a:lnTo>
                    <a:pt x="678180" y="285750"/>
                  </a:lnTo>
                  <a:cubicBezTo>
                    <a:pt x="678180" y="127889"/>
                    <a:pt x="526288" y="0"/>
                    <a:pt x="339090" y="0"/>
                  </a:cubicBezTo>
                  <a:close/>
                </a:path>
              </a:pathLst>
            </a:custGeom>
            <a:solidFill>
              <a:srgbClr val="FFFFFF"/>
            </a:solidFill>
          </p:spPr>
        </p:sp>
      </p:grpSp>
      <p:grpSp>
        <p:nvGrpSpPr>
          <p:cNvPr id="12" name="Group 12"/>
          <p:cNvGrpSpPr/>
          <p:nvPr/>
        </p:nvGrpSpPr>
        <p:grpSpPr>
          <a:xfrm>
            <a:off x="5760236" y="-19105576"/>
            <a:ext cx="2428275" cy="1200891"/>
            <a:chOff x="0" y="0"/>
            <a:chExt cx="3237700" cy="1601188"/>
          </a:xfrm>
        </p:grpSpPr>
        <p:sp>
          <p:nvSpPr>
            <p:cNvPr id="13" name="Freeform 13"/>
            <p:cNvSpPr/>
            <p:nvPr/>
          </p:nvSpPr>
          <p:spPr>
            <a:xfrm>
              <a:off x="0" y="0"/>
              <a:ext cx="3237738" cy="1601216"/>
            </a:xfrm>
            <a:custGeom>
              <a:avLst/>
              <a:gdLst/>
              <a:ahLst/>
              <a:cxnLst/>
              <a:rect l="l" t="t" r="r" b="b"/>
              <a:pathLst>
                <a:path w="3237738" h="1601216">
                  <a:moveTo>
                    <a:pt x="0" y="800608"/>
                  </a:moveTo>
                  <a:cubicBezTo>
                    <a:pt x="0" y="358394"/>
                    <a:pt x="358394" y="0"/>
                    <a:pt x="800608" y="0"/>
                  </a:cubicBezTo>
                  <a:lnTo>
                    <a:pt x="2437130" y="0"/>
                  </a:lnTo>
                  <a:cubicBezTo>
                    <a:pt x="2879344" y="0"/>
                    <a:pt x="3237738" y="358394"/>
                    <a:pt x="3237738" y="800608"/>
                  </a:cubicBezTo>
                  <a:cubicBezTo>
                    <a:pt x="3237738" y="1242822"/>
                    <a:pt x="2879344" y="1601216"/>
                    <a:pt x="2437130" y="1601216"/>
                  </a:cubicBezTo>
                  <a:lnTo>
                    <a:pt x="800608" y="1601216"/>
                  </a:lnTo>
                  <a:cubicBezTo>
                    <a:pt x="358394" y="1601216"/>
                    <a:pt x="0" y="1242695"/>
                    <a:pt x="0" y="800608"/>
                  </a:cubicBezTo>
                  <a:close/>
                </a:path>
              </a:pathLst>
            </a:custGeom>
            <a:solidFill>
              <a:srgbClr val="548135"/>
            </a:solidFill>
          </p:spPr>
        </p:sp>
        <p:sp>
          <p:nvSpPr>
            <p:cNvPr id="14" name="TextBox 14"/>
            <p:cNvSpPr txBox="1"/>
            <p:nvPr/>
          </p:nvSpPr>
          <p:spPr>
            <a:xfrm>
              <a:off x="0" y="-57150"/>
              <a:ext cx="3237700" cy="1658338"/>
            </a:xfrm>
            <a:prstGeom prst="rect">
              <a:avLst/>
            </a:prstGeom>
          </p:spPr>
          <p:txBody>
            <a:bodyPr lIns="50800" tIns="50800" rIns="50800" bIns="50800" rtlCol="0" anchor="ctr"/>
            <a:lstStyle/>
            <a:p>
              <a:pPr algn="l">
                <a:lnSpc>
                  <a:spcPts val="3240"/>
                </a:lnSpc>
              </a:pPr>
              <a:r>
                <a:rPr lang="en-US" sz="2700">
                  <a:solidFill>
                    <a:srgbClr val="FFFFFF"/>
                  </a:solidFill>
                  <a:latin typeface="Arial"/>
                </a:rPr>
                <a:t>Group </a:t>
              </a:r>
            </a:p>
            <a:p>
              <a:pPr algn="l">
                <a:lnSpc>
                  <a:spcPts val="3240"/>
                </a:lnSpc>
              </a:pPr>
              <a:r>
                <a:rPr lang="en-US" sz="2700">
                  <a:solidFill>
                    <a:srgbClr val="FFFFFF"/>
                  </a:solidFill>
                  <a:latin typeface="Arial"/>
                </a:rPr>
                <a:t>Name</a:t>
              </a:r>
            </a:p>
          </p:txBody>
        </p:sp>
      </p:grpSp>
      <p:grpSp>
        <p:nvGrpSpPr>
          <p:cNvPr id="15" name="Group 15"/>
          <p:cNvGrpSpPr/>
          <p:nvPr/>
        </p:nvGrpSpPr>
        <p:grpSpPr>
          <a:xfrm>
            <a:off x="7119360" y="-19002933"/>
            <a:ext cx="987714" cy="995605"/>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t="-38186" r="2" b="-38191"/>
              </a:stretch>
            </a:blipFill>
          </p:spPr>
        </p:sp>
      </p:grpSp>
      <p:grpSp>
        <p:nvGrpSpPr>
          <p:cNvPr id="17" name="Group 17"/>
          <p:cNvGrpSpPr/>
          <p:nvPr/>
        </p:nvGrpSpPr>
        <p:grpSpPr>
          <a:xfrm>
            <a:off x="9547634" y="-25125338"/>
            <a:ext cx="7507912" cy="6758609"/>
            <a:chOff x="0" y="0"/>
            <a:chExt cx="10010550" cy="9011478"/>
          </a:xfrm>
        </p:grpSpPr>
        <p:sp>
          <p:nvSpPr>
            <p:cNvPr id="18" name="Freeform 18"/>
            <p:cNvSpPr/>
            <p:nvPr/>
          </p:nvSpPr>
          <p:spPr>
            <a:xfrm>
              <a:off x="0" y="0"/>
              <a:ext cx="10010521" cy="9011539"/>
            </a:xfrm>
            <a:custGeom>
              <a:avLst/>
              <a:gdLst/>
              <a:ahLst/>
              <a:cxnLst/>
              <a:rect l="l" t="t" r="r" b="b"/>
              <a:pathLst>
                <a:path w="10010521" h="9011539">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id="19" name="Group 19"/>
          <p:cNvGrpSpPr/>
          <p:nvPr/>
        </p:nvGrpSpPr>
        <p:grpSpPr>
          <a:xfrm>
            <a:off x="747732" y="-17656602"/>
            <a:ext cx="7065258" cy="2096220"/>
            <a:chOff x="0" y="0"/>
            <a:chExt cx="9420344" cy="2794960"/>
          </a:xfrm>
        </p:grpSpPr>
        <p:sp>
          <p:nvSpPr>
            <p:cNvPr id="20" name="Freeform 20"/>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id="21" name="Group 21"/>
          <p:cNvGrpSpPr/>
          <p:nvPr/>
        </p:nvGrpSpPr>
        <p:grpSpPr>
          <a:xfrm>
            <a:off x="1039763" y="-17286753"/>
            <a:ext cx="1466656" cy="1345721"/>
            <a:chOff x="0" y="0"/>
            <a:chExt cx="1955541" cy="1794294"/>
          </a:xfrm>
        </p:grpSpPr>
        <p:sp>
          <p:nvSpPr>
            <p:cNvPr id="22" name="Freeform 22"/>
            <p:cNvSpPr/>
            <p:nvPr/>
          </p:nvSpPr>
          <p:spPr>
            <a:xfrm>
              <a:off x="0" y="0"/>
              <a:ext cx="1955546" cy="1794383"/>
            </a:xfrm>
            <a:custGeom>
              <a:avLst/>
              <a:gdLst/>
              <a:ahLst/>
              <a:cxnLst/>
              <a:rect l="l" t="t" r="r" b="b"/>
              <a:pathLst>
                <a:path w="1955546" h="1794383">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5"/>
              <a:stretch>
                <a:fillRect t="-13657" b="-13652"/>
              </a:stretch>
            </a:blipFill>
          </p:spPr>
        </p:sp>
      </p:grpSp>
      <p:grpSp>
        <p:nvGrpSpPr>
          <p:cNvPr id="23" name="Group 23"/>
          <p:cNvGrpSpPr/>
          <p:nvPr/>
        </p:nvGrpSpPr>
        <p:grpSpPr>
          <a:xfrm>
            <a:off x="728932" y="-15365524"/>
            <a:ext cx="3615645" cy="3973234"/>
            <a:chOff x="0" y="0"/>
            <a:chExt cx="4820860" cy="5297646"/>
          </a:xfrm>
        </p:grpSpPr>
        <p:sp>
          <p:nvSpPr>
            <p:cNvPr id="24" name="Freeform 24"/>
            <p:cNvSpPr/>
            <p:nvPr/>
          </p:nvSpPr>
          <p:spPr>
            <a:xfrm>
              <a:off x="0" y="0"/>
              <a:ext cx="4820920" cy="5297678"/>
            </a:xfrm>
            <a:custGeom>
              <a:avLst/>
              <a:gdLst/>
              <a:ahLst/>
              <a:cxnLst/>
              <a:rect l="l" t="t" r="r" b="b"/>
              <a:pathLst>
                <a:path w="4820920" h="5297678">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id="25" name="Group 25"/>
          <p:cNvGrpSpPr/>
          <p:nvPr/>
        </p:nvGrpSpPr>
        <p:grpSpPr>
          <a:xfrm>
            <a:off x="1008555" y="-15064127"/>
            <a:ext cx="3067804" cy="3343686"/>
            <a:chOff x="0" y="0"/>
            <a:chExt cx="4090406" cy="4458248"/>
          </a:xfrm>
        </p:grpSpPr>
        <p:sp>
          <p:nvSpPr>
            <p:cNvPr id="26" name="Freeform 26"/>
            <p:cNvSpPr/>
            <p:nvPr/>
          </p:nvSpPr>
          <p:spPr>
            <a:xfrm>
              <a:off x="0" y="0"/>
              <a:ext cx="4090416" cy="4458208"/>
            </a:xfrm>
            <a:custGeom>
              <a:avLst/>
              <a:gdLst/>
              <a:ahLst/>
              <a:cxnLst/>
              <a:rect l="l" t="t" r="r" b="b"/>
              <a:pathLst>
                <a:path w="4090416" h="4458208">
                  <a:moveTo>
                    <a:pt x="0" y="0"/>
                  </a:moveTo>
                  <a:lnTo>
                    <a:pt x="4090416" y="0"/>
                  </a:lnTo>
                  <a:lnTo>
                    <a:pt x="4090416" y="4458208"/>
                  </a:lnTo>
                  <a:lnTo>
                    <a:pt x="0" y="4458208"/>
                  </a:lnTo>
                  <a:close/>
                </a:path>
              </a:pathLst>
            </a:custGeom>
            <a:solidFill>
              <a:srgbClr val="4472C4"/>
            </a:solidFill>
          </p:spPr>
        </p:sp>
        <p:sp>
          <p:nvSpPr>
            <p:cNvPr id="27" name="TextBox 27"/>
            <p:cNvSpPr txBox="1"/>
            <p:nvPr/>
          </p:nvSpPr>
          <p:spPr>
            <a:xfrm>
              <a:off x="0" y="-9525"/>
              <a:ext cx="4090406"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a:t>
              </a:r>
            </a:p>
          </p:txBody>
        </p:sp>
      </p:grpSp>
      <p:grpSp>
        <p:nvGrpSpPr>
          <p:cNvPr id="28" name="Group 28"/>
          <p:cNvGrpSpPr/>
          <p:nvPr/>
        </p:nvGrpSpPr>
        <p:grpSpPr>
          <a:xfrm>
            <a:off x="4421068" y="-15365524"/>
            <a:ext cx="3453409" cy="3973234"/>
            <a:chOff x="0" y="0"/>
            <a:chExt cx="4604546" cy="5297646"/>
          </a:xfrm>
        </p:grpSpPr>
        <p:sp>
          <p:nvSpPr>
            <p:cNvPr id="29" name="Freeform 29"/>
            <p:cNvSpPr/>
            <p:nvPr/>
          </p:nvSpPr>
          <p:spPr>
            <a:xfrm>
              <a:off x="0" y="0"/>
              <a:ext cx="4604639" cy="5297678"/>
            </a:xfrm>
            <a:custGeom>
              <a:avLst/>
              <a:gdLst/>
              <a:ahLst/>
              <a:cxnLst/>
              <a:rect l="l" t="t" r="r" b="b"/>
              <a:pathLst>
                <a:path w="4604639" h="5297678">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id="30" name="Group 30"/>
          <p:cNvGrpSpPr/>
          <p:nvPr/>
        </p:nvGrpSpPr>
        <p:grpSpPr>
          <a:xfrm>
            <a:off x="4677405" y="-15109735"/>
            <a:ext cx="2930151" cy="3343686"/>
            <a:chOff x="0" y="0"/>
            <a:chExt cx="3906868" cy="4458248"/>
          </a:xfrm>
        </p:grpSpPr>
        <p:sp>
          <p:nvSpPr>
            <p:cNvPr id="31" name="Freeform 31"/>
            <p:cNvSpPr/>
            <p:nvPr/>
          </p:nvSpPr>
          <p:spPr>
            <a:xfrm>
              <a:off x="0" y="0"/>
              <a:ext cx="3906901" cy="4458208"/>
            </a:xfrm>
            <a:custGeom>
              <a:avLst/>
              <a:gdLst/>
              <a:ahLst/>
              <a:cxnLst/>
              <a:rect l="l" t="t" r="r" b="b"/>
              <a:pathLst>
                <a:path w="3906901" h="4458208">
                  <a:moveTo>
                    <a:pt x="0" y="0"/>
                  </a:moveTo>
                  <a:lnTo>
                    <a:pt x="3906901" y="0"/>
                  </a:lnTo>
                  <a:lnTo>
                    <a:pt x="3906901" y="4458208"/>
                  </a:lnTo>
                  <a:lnTo>
                    <a:pt x="0" y="4458208"/>
                  </a:lnTo>
                  <a:close/>
                </a:path>
              </a:pathLst>
            </a:custGeom>
            <a:solidFill>
              <a:srgbClr val="4472C4"/>
            </a:solidFill>
          </p:spPr>
        </p:sp>
        <p:sp>
          <p:nvSpPr>
            <p:cNvPr id="32" name="TextBox 32"/>
            <p:cNvSpPr txBox="1"/>
            <p:nvPr/>
          </p:nvSpPr>
          <p:spPr>
            <a:xfrm>
              <a:off x="0" y="-9525"/>
              <a:ext cx="3906868"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 2</a:t>
              </a:r>
            </a:p>
          </p:txBody>
        </p:sp>
      </p:grpSp>
      <p:sp>
        <p:nvSpPr>
          <p:cNvPr id="33" name="Freeform 33"/>
          <p:cNvSpPr/>
          <p:nvPr/>
        </p:nvSpPr>
        <p:spPr>
          <a:xfrm>
            <a:off x="554583" y="1562887"/>
            <a:ext cx="7043554" cy="7310904"/>
          </a:xfrm>
          <a:custGeom>
            <a:avLst/>
            <a:gdLst/>
            <a:ahLst/>
            <a:cxnLst/>
            <a:rect l="l" t="t" r="r" b="b"/>
            <a:pathLst>
              <a:path w="7043554" h="7310904">
                <a:moveTo>
                  <a:pt x="0" y="0"/>
                </a:moveTo>
                <a:lnTo>
                  <a:pt x="7043553" y="0"/>
                </a:lnTo>
                <a:lnTo>
                  <a:pt x="7043553" y="7310904"/>
                </a:lnTo>
                <a:lnTo>
                  <a:pt x="0" y="7310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a:off x="3987690" y="11376330"/>
            <a:ext cx="13067856" cy="8186314"/>
          </a:xfrm>
          <a:custGeom>
            <a:avLst/>
            <a:gdLst/>
            <a:ahLst/>
            <a:cxnLst/>
            <a:rect l="l" t="t" r="r" b="b"/>
            <a:pathLst>
              <a:path w="13067856" h="8186314">
                <a:moveTo>
                  <a:pt x="0" y="0"/>
                </a:moveTo>
                <a:lnTo>
                  <a:pt x="13067856" y="0"/>
                </a:lnTo>
                <a:lnTo>
                  <a:pt x="13067856" y="8186314"/>
                </a:lnTo>
                <a:lnTo>
                  <a:pt x="0" y="81863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35" name="Group 35"/>
          <p:cNvGrpSpPr/>
          <p:nvPr/>
        </p:nvGrpSpPr>
        <p:grpSpPr>
          <a:xfrm>
            <a:off x="9517224" y="-32606062"/>
            <a:ext cx="6842860" cy="1450471"/>
            <a:chOff x="0" y="0"/>
            <a:chExt cx="9123814" cy="1933962"/>
          </a:xfrm>
        </p:grpSpPr>
        <p:sp>
          <p:nvSpPr>
            <p:cNvPr id="36" name="Freeform 36"/>
            <p:cNvSpPr/>
            <p:nvPr/>
          </p:nvSpPr>
          <p:spPr>
            <a:xfrm>
              <a:off x="0" y="0"/>
              <a:ext cx="9123807" cy="1933956"/>
            </a:xfrm>
            <a:custGeom>
              <a:avLst/>
              <a:gdLst/>
              <a:ahLst/>
              <a:cxnLst/>
              <a:rect l="l" t="t" r="r" b="b"/>
              <a:pathLst>
                <a:path w="9123807" h="1933956">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E55039"/>
            </a:solidFill>
          </p:spPr>
        </p:sp>
        <p:sp>
          <p:nvSpPr>
            <p:cNvPr id="37" name="TextBox 37"/>
            <p:cNvSpPr txBox="1"/>
            <p:nvPr/>
          </p:nvSpPr>
          <p:spPr>
            <a:xfrm>
              <a:off x="0" y="-85725"/>
              <a:ext cx="9123814" cy="2019687"/>
            </a:xfrm>
            <a:prstGeom prst="rect">
              <a:avLst/>
            </a:prstGeom>
          </p:spPr>
          <p:txBody>
            <a:bodyPr lIns="50800" tIns="50800" rIns="50800" bIns="50800" rtlCol="0" anchor="ctr"/>
            <a:lstStyle/>
            <a:p>
              <a:pPr algn="ctr">
                <a:lnSpc>
                  <a:spcPts val="5040"/>
                </a:lnSpc>
              </a:pPr>
              <a:r>
                <a:rPr lang="en-US" sz="4200">
                  <a:solidFill>
                    <a:srgbClr val="FFFFFF"/>
                  </a:solidFill>
                  <a:latin typeface="Arial Bold"/>
                </a:rPr>
                <a:t>Nội dung thuyết trình</a:t>
              </a:r>
            </a:p>
          </p:txBody>
        </p:sp>
      </p:grpSp>
      <p:sp>
        <p:nvSpPr>
          <p:cNvPr id="38" name="Freeform 38"/>
          <p:cNvSpPr/>
          <p:nvPr/>
        </p:nvSpPr>
        <p:spPr>
          <a:xfrm>
            <a:off x="2593864" y="3729188"/>
            <a:ext cx="3116868" cy="3031862"/>
          </a:xfrm>
          <a:custGeom>
            <a:avLst/>
            <a:gdLst/>
            <a:ahLst/>
            <a:cxnLst/>
            <a:rect l="l" t="t" r="r" b="b"/>
            <a:pathLst>
              <a:path w="3116868" h="3031862">
                <a:moveTo>
                  <a:pt x="0" y="0"/>
                </a:moveTo>
                <a:lnTo>
                  <a:pt x="3116867" y="0"/>
                </a:lnTo>
                <a:lnTo>
                  <a:pt x="3116867" y="3031862"/>
                </a:lnTo>
                <a:lnTo>
                  <a:pt x="0" y="30318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9" name="Freeform 39"/>
          <p:cNvSpPr/>
          <p:nvPr/>
        </p:nvSpPr>
        <p:spPr>
          <a:xfrm>
            <a:off x="3695435" y="1901585"/>
            <a:ext cx="913725" cy="913725"/>
          </a:xfrm>
          <a:custGeom>
            <a:avLst/>
            <a:gdLst/>
            <a:ahLst/>
            <a:cxnLst/>
            <a:rect l="l" t="t" r="r" b="b"/>
            <a:pathLst>
              <a:path w="913725" h="913725">
                <a:moveTo>
                  <a:pt x="0" y="0"/>
                </a:moveTo>
                <a:lnTo>
                  <a:pt x="913725" y="0"/>
                </a:lnTo>
                <a:lnTo>
                  <a:pt x="913725" y="913725"/>
                </a:lnTo>
                <a:lnTo>
                  <a:pt x="0" y="9137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0" name="Freeform 40"/>
          <p:cNvSpPr/>
          <p:nvPr/>
        </p:nvSpPr>
        <p:spPr>
          <a:xfrm>
            <a:off x="6271684" y="4754123"/>
            <a:ext cx="1151762" cy="793669"/>
          </a:xfrm>
          <a:custGeom>
            <a:avLst/>
            <a:gdLst/>
            <a:ahLst/>
            <a:cxnLst/>
            <a:rect l="l" t="t" r="r" b="b"/>
            <a:pathLst>
              <a:path w="1151762" h="793669">
                <a:moveTo>
                  <a:pt x="0" y="0"/>
                </a:moveTo>
                <a:lnTo>
                  <a:pt x="1151762" y="0"/>
                </a:lnTo>
                <a:lnTo>
                  <a:pt x="1151762" y="793669"/>
                </a:lnTo>
                <a:lnTo>
                  <a:pt x="0" y="7936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1" name="Freeform 41"/>
          <p:cNvSpPr/>
          <p:nvPr/>
        </p:nvSpPr>
        <p:spPr>
          <a:xfrm>
            <a:off x="3758261" y="7753332"/>
            <a:ext cx="913725" cy="792449"/>
          </a:xfrm>
          <a:custGeom>
            <a:avLst/>
            <a:gdLst/>
            <a:ahLst/>
            <a:cxnLst/>
            <a:rect l="l" t="t" r="r" b="b"/>
            <a:pathLst>
              <a:path w="913725" h="792449">
                <a:moveTo>
                  <a:pt x="0" y="0"/>
                </a:moveTo>
                <a:lnTo>
                  <a:pt x="913725" y="0"/>
                </a:lnTo>
                <a:lnTo>
                  <a:pt x="913725" y="792449"/>
                </a:lnTo>
                <a:lnTo>
                  <a:pt x="0" y="7924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2" name="Freeform 42"/>
          <p:cNvSpPr/>
          <p:nvPr/>
        </p:nvSpPr>
        <p:spPr>
          <a:xfrm>
            <a:off x="837759" y="4650871"/>
            <a:ext cx="925615" cy="1000173"/>
          </a:xfrm>
          <a:custGeom>
            <a:avLst/>
            <a:gdLst/>
            <a:ahLst/>
            <a:cxnLst/>
            <a:rect l="l" t="t" r="r" b="b"/>
            <a:pathLst>
              <a:path w="925615" h="1000173">
                <a:moveTo>
                  <a:pt x="0" y="0"/>
                </a:moveTo>
                <a:lnTo>
                  <a:pt x="925614" y="0"/>
                </a:lnTo>
                <a:lnTo>
                  <a:pt x="925614" y="1000173"/>
                </a:lnTo>
                <a:lnTo>
                  <a:pt x="0" y="10001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3" name="TextBox 43"/>
          <p:cNvSpPr txBox="1"/>
          <p:nvPr/>
        </p:nvSpPr>
        <p:spPr>
          <a:xfrm>
            <a:off x="742914" y="-19239422"/>
            <a:ext cx="3931472" cy="1425486"/>
          </a:xfrm>
          <a:prstGeom prst="rect">
            <a:avLst/>
          </a:prstGeom>
        </p:spPr>
        <p:txBody>
          <a:bodyPr lIns="0" tIns="0" rIns="0" bIns="0" rtlCol="0" anchor="t">
            <a:spAutoFit/>
          </a:bodyPr>
          <a:lstStyle/>
          <a:p>
            <a:pPr algn="l">
              <a:lnSpc>
                <a:spcPts val="5040"/>
              </a:lnSpc>
            </a:pPr>
            <a:r>
              <a:rPr lang="en-US" sz="4200">
                <a:solidFill>
                  <a:srgbClr val="000000"/>
                </a:solidFill>
                <a:latin typeface="Arial Bold"/>
              </a:rPr>
              <a:t>Môn học Thuyết trình</a:t>
            </a:r>
          </a:p>
        </p:txBody>
      </p:sp>
      <p:sp>
        <p:nvSpPr>
          <p:cNvPr id="44" name="TextBox 44"/>
          <p:cNvSpPr txBox="1"/>
          <p:nvPr/>
        </p:nvSpPr>
        <p:spPr>
          <a:xfrm>
            <a:off x="2648031" y="-17086633"/>
            <a:ext cx="3543148" cy="472123"/>
          </a:xfrm>
          <a:prstGeom prst="rect">
            <a:avLst/>
          </a:prstGeom>
        </p:spPr>
        <p:txBody>
          <a:bodyPr lIns="0" tIns="0" rIns="0" bIns="0" rtlCol="0" anchor="t">
            <a:spAutoFit/>
          </a:bodyPr>
          <a:lstStyle/>
          <a:p>
            <a:pPr algn="l">
              <a:lnSpc>
                <a:spcPts val="3240"/>
              </a:lnSpc>
            </a:pPr>
            <a:r>
              <a:rPr lang="en-US" sz="2700" spc="25">
                <a:solidFill>
                  <a:srgbClr val="FFFFFF"/>
                </a:solidFill>
                <a:latin typeface="TT Rounds Condensed"/>
              </a:rPr>
              <a:t>Chèn hình ảnh bạn thích </a:t>
            </a:r>
          </a:p>
        </p:txBody>
      </p:sp>
      <p:sp>
        <p:nvSpPr>
          <p:cNvPr id="45" name="TextBox 45"/>
          <p:cNvSpPr txBox="1"/>
          <p:nvPr/>
        </p:nvSpPr>
        <p:spPr>
          <a:xfrm>
            <a:off x="8107074" y="904679"/>
            <a:ext cx="6288180"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1. OBJECTIVES</a:t>
            </a:r>
          </a:p>
        </p:txBody>
      </p:sp>
      <p:sp>
        <p:nvSpPr>
          <p:cNvPr id="46" name="TextBox 46"/>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TABLE OF CONTENTS</a:t>
            </a:r>
          </a:p>
        </p:txBody>
      </p:sp>
      <p:sp>
        <p:nvSpPr>
          <p:cNvPr id="47" name="TextBox 47"/>
          <p:cNvSpPr txBox="1"/>
          <p:nvPr/>
        </p:nvSpPr>
        <p:spPr>
          <a:xfrm>
            <a:off x="8169919" y="2528983"/>
            <a:ext cx="7531922"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3. APPLICATION DESIGN</a:t>
            </a:r>
          </a:p>
        </p:txBody>
      </p:sp>
      <p:sp>
        <p:nvSpPr>
          <p:cNvPr id="48" name="TextBox 48"/>
          <p:cNvSpPr txBox="1"/>
          <p:nvPr/>
        </p:nvSpPr>
        <p:spPr>
          <a:xfrm>
            <a:off x="8169919" y="1718590"/>
            <a:ext cx="9152226"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2. APPLICATION SCRIPTS</a:t>
            </a:r>
          </a:p>
        </p:txBody>
      </p:sp>
      <p:sp>
        <p:nvSpPr>
          <p:cNvPr id="49" name="TextBox 49"/>
          <p:cNvSpPr txBox="1"/>
          <p:nvPr/>
        </p:nvSpPr>
        <p:spPr>
          <a:xfrm>
            <a:off x="8160111" y="3339376"/>
            <a:ext cx="8618873"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4. PLATFORM/TOOLS</a:t>
            </a:r>
          </a:p>
        </p:txBody>
      </p:sp>
      <p:sp>
        <p:nvSpPr>
          <p:cNvPr id="50" name="TextBox 50"/>
          <p:cNvSpPr txBox="1"/>
          <p:nvPr/>
        </p:nvSpPr>
        <p:spPr>
          <a:xfrm>
            <a:off x="8169919" y="4149769"/>
            <a:ext cx="9762653"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5. APPLICATION PROTOCOL</a:t>
            </a:r>
          </a:p>
        </p:txBody>
      </p:sp>
      <p:sp>
        <p:nvSpPr>
          <p:cNvPr id="51" name="TextBox 51"/>
          <p:cNvSpPr txBox="1"/>
          <p:nvPr/>
        </p:nvSpPr>
        <p:spPr>
          <a:xfrm>
            <a:off x="8169919" y="4960162"/>
            <a:ext cx="10958081"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6. RESULTS</a:t>
            </a:r>
          </a:p>
        </p:txBody>
      </p:sp>
      <p:sp>
        <p:nvSpPr>
          <p:cNvPr id="52" name="TextBox 52"/>
          <p:cNvSpPr txBox="1"/>
          <p:nvPr/>
        </p:nvSpPr>
        <p:spPr>
          <a:xfrm>
            <a:off x="8196450" y="5770555"/>
            <a:ext cx="8470596"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7. TASK ASSIGNMENT</a:t>
            </a:r>
          </a:p>
        </p:txBody>
      </p:sp>
      <p:sp>
        <p:nvSpPr>
          <p:cNvPr id="53" name="TextBox 53"/>
          <p:cNvSpPr txBox="1"/>
          <p:nvPr/>
        </p:nvSpPr>
        <p:spPr>
          <a:xfrm>
            <a:off x="8196450" y="6580949"/>
            <a:ext cx="9736122" cy="1356112"/>
          </a:xfrm>
          <a:prstGeom prst="rect">
            <a:avLst/>
          </a:prstGeom>
        </p:spPr>
        <p:txBody>
          <a:bodyPr lIns="0" tIns="0" rIns="0" bIns="0" rtlCol="0" anchor="t">
            <a:spAutoFit/>
          </a:bodyPr>
          <a:lstStyle/>
          <a:p>
            <a:pPr>
              <a:lnSpc>
                <a:spcPts val="4802"/>
              </a:lnSpc>
            </a:pPr>
            <a:r>
              <a:rPr lang="en-US" sz="4900">
                <a:solidFill>
                  <a:srgbClr val="000000"/>
                </a:solidFill>
                <a:latin typeface="Arial Bold"/>
              </a:rPr>
              <a:t>8. DIFFICULTIES AND RESOLUTION</a:t>
            </a:r>
          </a:p>
        </p:txBody>
      </p:sp>
      <p:sp>
        <p:nvSpPr>
          <p:cNvPr id="54" name="TextBox 54"/>
          <p:cNvSpPr txBox="1"/>
          <p:nvPr/>
        </p:nvSpPr>
        <p:spPr>
          <a:xfrm>
            <a:off x="8196450" y="7981892"/>
            <a:ext cx="9709591" cy="746512"/>
          </a:xfrm>
          <a:prstGeom prst="rect">
            <a:avLst/>
          </a:prstGeom>
        </p:spPr>
        <p:txBody>
          <a:bodyPr lIns="0" tIns="0" rIns="0" bIns="0" rtlCol="0" anchor="t">
            <a:spAutoFit/>
          </a:bodyPr>
          <a:lstStyle/>
          <a:p>
            <a:pPr>
              <a:lnSpc>
                <a:spcPts val="4802"/>
              </a:lnSpc>
            </a:pPr>
            <a:r>
              <a:rPr lang="en-US" sz="4900">
                <a:solidFill>
                  <a:srgbClr val="000000"/>
                </a:solidFill>
                <a:latin typeface="Arial Bold"/>
              </a:rPr>
              <a:t>9. FUTURE PLANS</a:t>
            </a:r>
          </a:p>
        </p:txBody>
      </p:sp>
      <p:sp>
        <p:nvSpPr>
          <p:cNvPr id="55" name="TextBox 55"/>
          <p:cNvSpPr txBox="1"/>
          <p:nvPr/>
        </p:nvSpPr>
        <p:spPr>
          <a:xfrm>
            <a:off x="8196450" y="8792285"/>
            <a:ext cx="8565811" cy="1356112"/>
          </a:xfrm>
          <a:prstGeom prst="rect">
            <a:avLst/>
          </a:prstGeom>
        </p:spPr>
        <p:txBody>
          <a:bodyPr lIns="0" tIns="0" rIns="0" bIns="0" rtlCol="0" anchor="t">
            <a:spAutoFit/>
          </a:bodyPr>
          <a:lstStyle/>
          <a:p>
            <a:pPr>
              <a:lnSpc>
                <a:spcPts val="4802"/>
              </a:lnSpc>
            </a:pPr>
            <a:r>
              <a:rPr lang="en-US" sz="4900">
                <a:solidFill>
                  <a:srgbClr val="000000"/>
                </a:solidFill>
                <a:latin typeface="Arial Bold"/>
              </a:rPr>
              <a:t>10. PROGRAM DEMONSTRATION</a:t>
            </a:r>
          </a:p>
        </p:txBody>
      </p:sp>
      <p:sp>
        <p:nvSpPr>
          <p:cNvPr id="56" name="TextBox 56"/>
          <p:cNvSpPr txBox="1"/>
          <p:nvPr/>
        </p:nvSpPr>
        <p:spPr>
          <a:xfrm>
            <a:off x="492688" y="8826334"/>
            <a:ext cx="638101"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TextBox 25"/>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6" name="TextBox 26"/>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7" name="TextBox 27"/>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6. RESULTS</a:t>
            </a:r>
          </a:p>
        </p:txBody>
      </p:sp>
      <p:sp>
        <p:nvSpPr>
          <p:cNvPr id="28" name="TextBox 28"/>
          <p:cNvSpPr txBox="1"/>
          <p:nvPr/>
        </p:nvSpPr>
        <p:spPr>
          <a:xfrm>
            <a:off x="4037326" y="2279988"/>
            <a:ext cx="6966854" cy="7042144"/>
          </a:xfrm>
          <a:prstGeom prst="rect">
            <a:avLst/>
          </a:prstGeom>
        </p:spPr>
        <p:txBody>
          <a:bodyPr lIns="0" tIns="0" rIns="0" bIns="0" rtlCol="0" anchor="t">
            <a:spAutoFit/>
          </a:bodyPr>
          <a:lstStyle/>
          <a:p>
            <a:pPr>
              <a:lnSpc>
                <a:spcPts val="5600"/>
              </a:lnSpc>
            </a:pPr>
            <a:r>
              <a:rPr lang="en-US" sz="4000">
                <a:solidFill>
                  <a:srgbClr val="000000"/>
                </a:solidFill>
                <a:latin typeface="Arimo"/>
              </a:rPr>
              <a:t>1. Register</a:t>
            </a:r>
          </a:p>
          <a:p>
            <a:pPr>
              <a:lnSpc>
                <a:spcPts val="5600"/>
              </a:lnSpc>
            </a:pPr>
            <a:r>
              <a:rPr lang="en-US" sz="4000">
                <a:solidFill>
                  <a:srgbClr val="000000"/>
                </a:solidFill>
                <a:latin typeface="Arimo"/>
              </a:rPr>
              <a:t>2. Log in</a:t>
            </a:r>
          </a:p>
          <a:p>
            <a:pPr>
              <a:lnSpc>
                <a:spcPts val="5600"/>
              </a:lnSpc>
            </a:pPr>
            <a:r>
              <a:rPr lang="en-US" sz="4000">
                <a:solidFill>
                  <a:srgbClr val="000000"/>
                </a:solidFill>
                <a:latin typeface="Arimo"/>
              </a:rPr>
              <a:t>3. Change Password</a:t>
            </a:r>
          </a:p>
          <a:p>
            <a:pPr>
              <a:lnSpc>
                <a:spcPts val="5600"/>
              </a:lnSpc>
            </a:pPr>
            <a:r>
              <a:rPr lang="en-US" sz="4000">
                <a:solidFill>
                  <a:srgbClr val="000000"/>
                </a:solidFill>
                <a:latin typeface="Arimo"/>
              </a:rPr>
              <a:t>4. See online users</a:t>
            </a:r>
          </a:p>
          <a:p>
            <a:pPr>
              <a:lnSpc>
                <a:spcPts val="5600"/>
              </a:lnSpc>
            </a:pPr>
            <a:r>
              <a:rPr lang="en-US" sz="4000">
                <a:solidFill>
                  <a:srgbClr val="000000"/>
                </a:solidFill>
                <a:latin typeface="Arimo"/>
              </a:rPr>
              <a:t>5. See friend list, chat room list</a:t>
            </a:r>
          </a:p>
          <a:p>
            <a:pPr>
              <a:lnSpc>
                <a:spcPts val="5600"/>
              </a:lnSpc>
            </a:pPr>
            <a:r>
              <a:rPr lang="en-US" sz="4000">
                <a:solidFill>
                  <a:srgbClr val="000000"/>
                </a:solidFill>
                <a:latin typeface="Arimo"/>
              </a:rPr>
              <a:t>6. See friend request list, send a friend request</a:t>
            </a:r>
          </a:p>
          <a:p>
            <a:pPr>
              <a:lnSpc>
                <a:spcPts val="5600"/>
              </a:lnSpc>
            </a:pPr>
            <a:r>
              <a:rPr lang="en-US" sz="4000">
                <a:solidFill>
                  <a:srgbClr val="000000"/>
                </a:solidFill>
                <a:latin typeface="Arimo"/>
              </a:rPr>
              <a:t>7. Send a private message in one-on-one conversation</a:t>
            </a:r>
          </a:p>
          <a:p>
            <a:pPr>
              <a:lnSpc>
                <a:spcPts val="5600"/>
              </a:lnSpc>
            </a:pPr>
            <a:endParaRPr lang="en-US" sz="4000">
              <a:solidFill>
                <a:srgbClr val="000000"/>
              </a:solidFill>
              <a:latin typeface="Arimo"/>
            </a:endParaRPr>
          </a:p>
        </p:txBody>
      </p:sp>
      <p:sp>
        <p:nvSpPr>
          <p:cNvPr id="29" name="TextBox 29"/>
          <p:cNvSpPr txBox="1"/>
          <p:nvPr/>
        </p:nvSpPr>
        <p:spPr>
          <a:xfrm>
            <a:off x="11356604" y="2245769"/>
            <a:ext cx="6966854" cy="7042144"/>
          </a:xfrm>
          <a:prstGeom prst="rect">
            <a:avLst/>
          </a:prstGeom>
        </p:spPr>
        <p:txBody>
          <a:bodyPr lIns="0" tIns="0" rIns="0" bIns="0" rtlCol="0" anchor="t">
            <a:spAutoFit/>
          </a:bodyPr>
          <a:lstStyle/>
          <a:p>
            <a:pPr>
              <a:lnSpc>
                <a:spcPts val="5600"/>
              </a:lnSpc>
            </a:pPr>
            <a:r>
              <a:rPr lang="en-US" sz="4000">
                <a:solidFill>
                  <a:srgbClr val="000000"/>
                </a:solidFill>
                <a:latin typeface="Arimo"/>
              </a:rPr>
              <a:t>8. Send a message in a group chat</a:t>
            </a:r>
          </a:p>
          <a:p>
            <a:pPr>
              <a:lnSpc>
                <a:spcPts val="5600"/>
              </a:lnSpc>
            </a:pPr>
            <a:r>
              <a:rPr lang="en-US" sz="4000">
                <a:solidFill>
                  <a:srgbClr val="000000"/>
                </a:solidFill>
                <a:latin typeface="Arimo"/>
              </a:rPr>
              <a:t>9. Create a new group chat</a:t>
            </a:r>
          </a:p>
          <a:p>
            <a:pPr>
              <a:lnSpc>
                <a:spcPts val="5600"/>
              </a:lnSpc>
            </a:pPr>
            <a:r>
              <a:rPr lang="en-US" sz="4000">
                <a:solidFill>
                  <a:srgbClr val="000000"/>
                </a:solidFill>
                <a:latin typeface="Arimo"/>
              </a:rPr>
              <a:t>10. Add/remove users from group chat</a:t>
            </a:r>
          </a:p>
          <a:p>
            <a:pPr>
              <a:lnSpc>
                <a:spcPts val="5600"/>
              </a:lnSpc>
            </a:pPr>
            <a:r>
              <a:rPr lang="en-US" sz="4000">
                <a:solidFill>
                  <a:srgbClr val="000000"/>
                </a:solidFill>
                <a:latin typeface="Arimo"/>
              </a:rPr>
              <a:t>11. Leave a group chat</a:t>
            </a:r>
          </a:p>
          <a:p>
            <a:pPr>
              <a:lnSpc>
                <a:spcPts val="5600"/>
              </a:lnSpc>
            </a:pPr>
            <a:r>
              <a:rPr lang="en-US" sz="4000">
                <a:solidFill>
                  <a:srgbClr val="000000"/>
                </a:solidFill>
                <a:latin typeface="Arimo"/>
              </a:rPr>
              <a:t>12. Send a message to an offline user</a:t>
            </a:r>
          </a:p>
          <a:p>
            <a:pPr>
              <a:lnSpc>
                <a:spcPts val="5600"/>
              </a:lnSpc>
            </a:pPr>
            <a:r>
              <a:rPr lang="en-US" sz="4000">
                <a:solidFill>
                  <a:srgbClr val="000000"/>
                </a:solidFill>
                <a:latin typeface="Arimo"/>
              </a:rPr>
              <a:t>13. Write active log</a:t>
            </a:r>
          </a:p>
          <a:p>
            <a:pPr>
              <a:lnSpc>
                <a:spcPts val="5600"/>
              </a:lnSpc>
            </a:pPr>
            <a:endParaRPr lang="en-US" sz="4000">
              <a:solidFill>
                <a:srgbClr val="000000"/>
              </a:solidFill>
              <a:latin typeface="Arimo"/>
            </a:endParaRPr>
          </a:p>
        </p:txBody>
      </p:sp>
      <p:sp>
        <p:nvSpPr>
          <p:cNvPr id="30" name="TextBox 30"/>
          <p:cNvSpPr txBox="1"/>
          <p:nvPr/>
        </p:nvSpPr>
        <p:spPr>
          <a:xfrm>
            <a:off x="1423932" y="1642525"/>
            <a:ext cx="14466988" cy="698494"/>
          </a:xfrm>
          <a:prstGeom prst="rect">
            <a:avLst/>
          </a:prstGeom>
        </p:spPr>
        <p:txBody>
          <a:bodyPr lIns="0" tIns="0" rIns="0" bIns="0" rtlCol="0" anchor="t">
            <a:spAutoFit/>
          </a:bodyPr>
          <a:lstStyle/>
          <a:p>
            <a:pPr>
              <a:lnSpc>
                <a:spcPts val="5600"/>
              </a:lnSpc>
            </a:pPr>
            <a:r>
              <a:rPr lang="en-US" sz="4000">
                <a:solidFill>
                  <a:srgbClr val="000000"/>
                </a:solidFill>
                <a:latin typeface="Arimo"/>
              </a:rPr>
              <a:t>These are the features that we have successfully implemented:</a:t>
            </a:r>
          </a:p>
        </p:txBody>
      </p:sp>
      <p:sp>
        <p:nvSpPr>
          <p:cNvPr id="31" name="TextBox 31"/>
          <p:cNvSpPr txBox="1"/>
          <p:nvPr/>
        </p:nvSpPr>
        <p:spPr>
          <a:xfrm>
            <a:off x="16669941" y="8708697"/>
            <a:ext cx="1178719"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2015832" y="1028700"/>
            <a:ext cx="4461549" cy="922721"/>
            <a:chOff x="0" y="0"/>
            <a:chExt cx="13514224" cy="2794960"/>
          </a:xfrm>
        </p:grpSpPr>
        <p:sp>
          <p:nvSpPr>
            <p:cNvPr id="9" name="Freeform 9"/>
            <p:cNvSpPr/>
            <p:nvPr/>
          </p:nvSpPr>
          <p:spPr>
            <a:xfrm>
              <a:off x="0" y="0"/>
              <a:ext cx="13514232" cy="2794889"/>
            </a:xfrm>
            <a:custGeom>
              <a:avLst/>
              <a:gdLst/>
              <a:ahLst/>
              <a:cxnLst/>
              <a:rect l="l" t="t" r="r" b="b"/>
              <a:pathLst>
                <a:path w="13514232" h="2794889">
                  <a:moveTo>
                    <a:pt x="0" y="712724"/>
                  </a:moveTo>
                  <a:cubicBezTo>
                    <a:pt x="0" y="319151"/>
                    <a:pt x="457847" y="0"/>
                    <a:pt x="1022459" y="0"/>
                  </a:cubicBezTo>
                  <a:lnTo>
                    <a:pt x="12491777" y="0"/>
                  </a:lnTo>
                  <a:cubicBezTo>
                    <a:pt x="13056570" y="0"/>
                    <a:pt x="13514232" y="319151"/>
                    <a:pt x="13514232" y="712724"/>
                  </a:cubicBezTo>
                  <a:lnTo>
                    <a:pt x="13514232" y="2082165"/>
                  </a:lnTo>
                  <a:cubicBezTo>
                    <a:pt x="13514232" y="2475865"/>
                    <a:pt x="13056388" y="2794889"/>
                    <a:pt x="12491777" y="2794889"/>
                  </a:cubicBezTo>
                  <a:lnTo>
                    <a:pt x="1022459" y="2794889"/>
                  </a:lnTo>
                  <a:cubicBezTo>
                    <a:pt x="457665" y="2794889"/>
                    <a:pt x="0" y="2475738"/>
                    <a:pt x="0" y="2082165"/>
                  </a:cubicBezTo>
                  <a:close/>
                </a:path>
              </a:pathLst>
            </a:custGeom>
            <a:solidFill>
              <a:srgbClr val="FFFFFF"/>
            </a:solidFill>
          </p:spPr>
        </p:sp>
      </p:grpSp>
      <p:grpSp>
        <p:nvGrpSpPr>
          <p:cNvPr id="10" name="Group 10"/>
          <p:cNvGrpSpPr/>
          <p:nvPr/>
        </p:nvGrpSpPr>
        <p:grpSpPr>
          <a:xfrm>
            <a:off x="1189479" y="1537028"/>
            <a:ext cx="19629400" cy="10217489"/>
            <a:chOff x="0" y="0"/>
            <a:chExt cx="25624734" cy="13338178"/>
          </a:xfrm>
        </p:grpSpPr>
        <p:sp>
          <p:nvSpPr>
            <p:cNvPr id="11" name="Freeform 11"/>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2" name="Freeform 12"/>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rot="-1649580">
            <a:off x="553121" y="7285864"/>
            <a:ext cx="500879" cy="405392"/>
            <a:chOff x="0" y="0"/>
            <a:chExt cx="834840" cy="675688"/>
          </a:xfrm>
        </p:grpSpPr>
        <p:sp>
          <p:nvSpPr>
            <p:cNvPr id="14" name="Freeform 14"/>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5" name="Group 15"/>
          <p:cNvGrpSpPr/>
          <p:nvPr/>
        </p:nvGrpSpPr>
        <p:grpSpPr>
          <a:xfrm rot="-1649580">
            <a:off x="463444" y="7012236"/>
            <a:ext cx="363253" cy="343553"/>
            <a:chOff x="0" y="0"/>
            <a:chExt cx="605452" cy="572618"/>
          </a:xfrm>
        </p:grpSpPr>
        <p:sp>
          <p:nvSpPr>
            <p:cNvPr id="16" name="Freeform 16"/>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7" name="Group 17"/>
          <p:cNvGrpSpPr/>
          <p:nvPr/>
        </p:nvGrpSpPr>
        <p:grpSpPr>
          <a:xfrm rot="-1649580">
            <a:off x="-465507" y="8427882"/>
            <a:ext cx="790131" cy="796444"/>
            <a:chOff x="0" y="0"/>
            <a:chExt cx="1316952" cy="1327474"/>
          </a:xfrm>
        </p:grpSpPr>
        <p:sp>
          <p:nvSpPr>
            <p:cNvPr id="18" name="Freeform 18"/>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9" name="Group 19"/>
          <p:cNvGrpSpPr/>
          <p:nvPr/>
        </p:nvGrpSpPr>
        <p:grpSpPr>
          <a:xfrm rot="-1649580">
            <a:off x="294576" y="7713341"/>
            <a:ext cx="2258711" cy="670146"/>
            <a:chOff x="0" y="0"/>
            <a:chExt cx="9420344" cy="2794960"/>
          </a:xfrm>
        </p:grpSpPr>
        <p:sp>
          <p:nvSpPr>
            <p:cNvPr id="20" name="Freeform 20"/>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21" name="Group 21"/>
          <p:cNvGrpSpPr/>
          <p:nvPr/>
        </p:nvGrpSpPr>
        <p:grpSpPr>
          <a:xfrm rot="-1649580">
            <a:off x="231554" y="9767322"/>
            <a:ext cx="790131" cy="796444"/>
            <a:chOff x="0" y="0"/>
            <a:chExt cx="1316952" cy="1327474"/>
          </a:xfrm>
        </p:grpSpPr>
        <p:sp>
          <p:nvSpPr>
            <p:cNvPr id="22" name="Freeform 22"/>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3" name="Group 23"/>
          <p:cNvGrpSpPr/>
          <p:nvPr/>
        </p:nvGrpSpPr>
        <p:grpSpPr>
          <a:xfrm rot="-1649580">
            <a:off x="939626" y="8742411"/>
            <a:ext cx="2258711" cy="1091005"/>
            <a:chOff x="0" y="0"/>
            <a:chExt cx="9420344" cy="4550224"/>
          </a:xfrm>
        </p:grpSpPr>
        <p:sp>
          <p:nvSpPr>
            <p:cNvPr id="24" name="Freeform 24"/>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5" name="Freeform 25"/>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6" name="Freeform 26"/>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7" name="TextBox 27"/>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8" name="TextBox 28"/>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9" name="TextBox 29"/>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7. TASK ASSIGNMENT</a:t>
            </a:r>
          </a:p>
        </p:txBody>
      </p:sp>
      <p:sp>
        <p:nvSpPr>
          <p:cNvPr id="30" name="AutoShape 30"/>
          <p:cNvSpPr/>
          <p:nvPr/>
        </p:nvSpPr>
        <p:spPr>
          <a:xfrm>
            <a:off x="10451290" y="2259971"/>
            <a:ext cx="0" cy="7732536"/>
          </a:xfrm>
          <a:prstGeom prst="line">
            <a:avLst/>
          </a:prstGeom>
          <a:ln w="38100" cap="flat">
            <a:solidFill>
              <a:srgbClr val="000000"/>
            </a:solidFill>
            <a:prstDash val="solid"/>
            <a:headEnd type="none" w="sm" len="sm"/>
            <a:tailEnd type="none" w="sm" len="sm"/>
          </a:ln>
        </p:spPr>
      </p:sp>
      <p:sp>
        <p:nvSpPr>
          <p:cNvPr id="31" name="TextBox 31"/>
          <p:cNvSpPr txBox="1"/>
          <p:nvPr/>
        </p:nvSpPr>
        <p:spPr>
          <a:xfrm>
            <a:off x="12302414" y="1233054"/>
            <a:ext cx="3888386" cy="560324"/>
          </a:xfrm>
          <a:prstGeom prst="rect">
            <a:avLst/>
          </a:prstGeom>
        </p:spPr>
        <p:txBody>
          <a:bodyPr lIns="0" tIns="0" rIns="0" bIns="0" rtlCol="0" anchor="t">
            <a:spAutoFit/>
          </a:bodyPr>
          <a:lstStyle/>
          <a:p>
            <a:pPr>
              <a:lnSpc>
                <a:spcPts val="4317"/>
              </a:lnSpc>
            </a:pPr>
            <a:r>
              <a:rPr lang="en-US" sz="3399">
                <a:solidFill>
                  <a:srgbClr val="000000"/>
                </a:solidFill>
                <a:latin typeface="Arimo Bold"/>
              </a:rPr>
              <a:t>Trịnh Diễm Quỳnh</a:t>
            </a:r>
          </a:p>
        </p:txBody>
      </p:sp>
      <p:grpSp>
        <p:nvGrpSpPr>
          <p:cNvPr id="32" name="Group 32"/>
          <p:cNvGrpSpPr/>
          <p:nvPr/>
        </p:nvGrpSpPr>
        <p:grpSpPr>
          <a:xfrm>
            <a:off x="3833653" y="1075668"/>
            <a:ext cx="3110007" cy="922721"/>
            <a:chOff x="0" y="0"/>
            <a:chExt cx="9420344" cy="2794960"/>
          </a:xfrm>
        </p:grpSpPr>
        <p:sp>
          <p:nvSpPr>
            <p:cNvPr id="33" name="Freeform 33"/>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sp>
        <p:nvSpPr>
          <p:cNvPr id="34" name="TextBox 34"/>
          <p:cNvSpPr txBox="1"/>
          <p:nvPr/>
        </p:nvSpPr>
        <p:spPr>
          <a:xfrm>
            <a:off x="4257896" y="1233054"/>
            <a:ext cx="2261520" cy="560324"/>
          </a:xfrm>
          <a:prstGeom prst="rect">
            <a:avLst/>
          </a:prstGeom>
        </p:spPr>
        <p:txBody>
          <a:bodyPr lIns="0" tIns="0" rIns="0" bIns="0" rtlCol="0" anchor="t">
            <a:spAutoFit/>
          </a:bodyPr>
          <a:lstStyle/>
          <a:p>
            <a:pPr>
              <a:lnSpc>
                <a:spcPts val="4317"/>
              </a:lnSpc>
            </a:pPr>
            <a:r>
              <a:rPr lang="en-US" sz="3399">
                <a:solidFill>
                  <a:srgbClr val="000000"/>
                </a:solidFill>
                <a:latin typeface="Arimo Bold"/>
              </a:rPr>
              <a:t>Vũ Đức An</a:t>
            </a:r>
          </a:p>
        </p:txBody>
      </p:sp>
      <p:sp>
        <p:nvSpPr>
          <p:cNvPr id="35" name="TextBox 35"/>
          <p:cNvSpPr txBox="1"/>
          <p:nvPr/>
        </p:nvSpPr>
        <p:spPr>
          <a:xfrm>
            <a:off x="2237464" y="2910981"/>
            <a:ext cx="7421642" cy="2796540"/>
          </a:xfrm>
          <a:prstGeom prst="rect">
            <a:avLst/>
          </a:prstGeom>
        </p:spPr>
        <p:txBody>
          <a:bodyPr lIns="0" tIns="0" rIns="0" bIns="0" rtlCol="0" anchor="t">
            <a:spAutoFit/>
          </a:bodyPr>
          <a:lstStyle/>
          <a:p>
            <a:pPr marL="647697" lvl="1" indent="-323848">
              <a:lnSpc>
                <a:spcPts val="4379"/>
              </a:lnSpc>
              <a:buFont typeface="Arial"/>
              <a:buChar char="•"/>
            </a:pPr>
            <a:r>
              <a:rPr lang="en-US" sz="2999">
                <a:solidFill>
                  <a:srgbClr val="000000"/>
                </a:solidFill>
                <a:latin typeface="Arial"/>
              </a:rPr>
              <a:t>Application Design, Protocol Design</a:t>
            </a:r>
          </a:p>
          <a:p>
            <a:pPr marL="647697" lvl="1" indent="-323848">
              <a:lnSpc>
                <a:spcPts val="4379"/>
              </a:lnSpc>
              <a:buFont typeface="Arial"/>
              <a:buChar char="•"/>
            </a:pPr>
            <a:r>
              <a:rPr lang="en-US" sz="2999">
                <a:solidFill>
                  <a:srgbClr val="000000"/>
                </a:solidFill>
                <a:latin typeface="Arial"/>
              </a:rPr>
              <a:t>Programming Server - Client connection</a:t>
            </a:r>
          </a:p>
          <a:p>
            <a:pPr marL="647697" lvl="1" indent="-323848">
              <a:lnSpc>
                <a:spcPts val="4379"/>
              </a:lnSpc>
              <a:buFont typeface="Arial"/>
              <a:buChar char="•"/>
            </a:pPr>
            <a:r>
              <a:rPr lang="en-US" sz="2999">
                <a:solidFill>
                  <a:srgbClr val="000000"/>
                </a:solidFill>
                <a:latin typeface="Arial"/>
              </a:rPr>
              <a:t>Programming Server function</a:t>
            </a:r>
          </a:p>
          <a:p>
            <a:pPr marL="647697" lvl="1" indent="-323848">
              <a:lnSpc>
                <a:spcPts val="4379"/>
              </a:lnSpc>
              <a:buFont typeface="Arial"/>
              <a:buChar char="•"/>
            </a:pPr>
            <a:r>
              <a:rPr lang="en-US" sz="2999">
                <a:solidFill>
                  <a:srgbClr val="000000"/>
                </a:solidFill>
                <a:latin typeface="Arial"/>
              </a:rPr>
              <a:t>UI design</a:t>
            </a:r>
          </a:p>
          <a:p>
            <a:pPr marL="647697" lvl="1" indent="-323848">
              <a:lnSpc>
                <a:spcPts val="4379"/>
              </a:lnSpc>
              <a:buFont typeface="Arial"/>
              <a:buChar char="•"/>
            </a:pPr>
            <a:r>
              <a:rPr lang="en-US" sz="2999">
                <a:solidFill>
                  <a:srgbClr val="000000"/>
                </a:solidFill>
                <a:latin typeface="Arial"/>
              </a:rPr>
              <a:t>Log design</a:t>
            </a:r>
          </a:p>
        </p:txBody>
      </p:sp>
      <p:sp>
        <p:nvSpPr>
          <p:cNvPr id="36" name="TextBox 36"/>
          <p:cNvSpPr txBox="1"/>
          <p:nvPr/>
        </p:nvSpPr>
        <p:spPr>
          <a:xfrm>
            <a:off x="10926772" y="2910981"/>
            <a:ext cx="6639669" cy="2244090"/>
          </a:xfrm>
          <a:prstGeom prst="rect">
            <a:avLst/>
          </a:prstGeom>
        </p:spPr>
        <p:txBody>
          <a:bodyPr lIns="0" tIns="0" rIns="0" bIns="0" rtlCol="0" anchor="t">
            <a:spAutoFit/>
          </a:bodyPr>
          <a:lstStyle/>
          <a:p>
            <a:pPr marL="647697" lvl="1" indent="-323848">
              <a:lnSpc>
                <a:spcPts val="4379"/>
              </a:lnSpc>
              <a:buFont typeface="Arial"/>
              <a:buChar char="•"/>
            </a:pPr>
            <a:r>
              <a:rPr lang="en-US" sz="2999">
                <a:solidFill>
                  <a:srgbClr val="000000"/>
                </a:solidFill>
                <a:latin typeface="Arial"/>
              </a:rPr>
              <a:t>Database Design &amp; Implementation</a:t>
            </a:r>
          </a:p>
          <a:p>
            <a:pPr marL="647697" lvl="1" indent="-323848">
              <a:lnSpc>
                <a:spcPts val="4379"/>
              </a:lnSpc>
              <a:buFont typeface="Arial"/>
              <a:buChar char="•"/>
            </a:pPr>
            <a:r>
              <a:rPr lang="en-US" sz="2999">
                <a:solidFill>
                  <a:srgbClr val="000000"/>
                </a:solidFill>
                <a:latin typeface="Arial"/>
              </a:rPr>
              <a:t>Database connection to the C code</a:t>
            </a:r>
          </a:p>
          <a:p>
            <a:pPr marL="647697" lvl="1" indent="-323848">
              <a:lnSpc>
                <a:spcPts val="4379"/>
              </a:lnSpc>
              <a:buFont typeface="Arial"/>
              <a:buChar char="•"/>
            </a:pPr>
            <a:r>
              <a:rPr lang="en-US" sz="2999">
                <a:solidFill>
                  <a:srgbClr val="000000"/>
                </a:solidFill>
                <a:latin typeface="Arial"/>
              </a:rPr>
              <a:t>Programming Client function</a:t>
            </a:r>
          </a:p>
          <a:p>
            <a:pPr marL="647697" lvl="1" indent="-323848">
              <a:lnSpc>
                <a:spcPts val="4379"/>
              </a:lnSpc>
              <a:buFont typeface="Arial"/>
              <a:buChar char="•"/>
            </a:pPr>
            <a:r>
              <a:rPr lang="en-US" sz="2999">
                <a:solidFill>
                  <a:srgbClr val="000000"/>
                </a:solidFill>
                <a:latin typeface="Arial"/>
              </a:rPr>
              <a:t>Testing</a:t>
            </a:r>
          </a:p>
        </p:txBody>
      </p:sp>
      <p:sp>
        <p:nvSpPr>
          <p:cNvPr id="37" name="TextBox 37"/>
          <p:cNvSpPr txBox="1"/>
          <p:nvPr/>
        </p:nvSpPr>
        <p:spPr>
          <a:xfrm>
            <a:off x="16763963" y="8708697"/>
            <a:ext cx="990674"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88330"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TextBox 25"/>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6" name="TextBox 26"/>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7" name="TextBox 27"/>
          <p:cNvSpPr txBox="1"/>
          <p:nvPr/>
        </p:nvSpPr>
        <p:spPr>
          <a:xfrm>
            <a:off x="491087" y="452583"/>
            <a:ext cx="7921186"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8. DIFFICULTIES AND RESOLUTION</a:t>
            </a:r>
          </a:p>
        </p:txBody>
      </p:sp>
      <p:sp>
        <p:nvSpPr>
          <p:cNvPr id="28" name="TextBox 28"/>
          <p:cNvSpPr txBox="1"/>
          <p:nvPr/>
        </p:nvSpPr>
        <p:spPr>
          <a:xfrm>
            <a:off x="4066375" y="3002422"/>
            <a:ext cx="13192925" cy="4286250"/>
          </a:xfrm>
          <a:prstGeom prst="rect">
            <a:avLst/>
          </a:prstGeom>
        </p:spPr>
        <p:txBody>
          <a:bodyPr lIns="0" tIns="0" rIns="0" bIns="0" rtlCol="0" anchor="t">
            <a:spAutoFit/>
          </a:bodyPr>
          <a:lstStyle/>
          <a:p>
            <a:pPr>
              <a:lnSpc>
                <a:spcPts val="4800"/>
              </a:lnSpc>
            </a:pPr>
            <a:r>
              <a:rPr lang="en-US" sz="4000" dirty="0">
                <a:solidFill>
                  <a:srgbClr val="000000"/>
                </a:solidFill>
                <a:latin typeface="Arimo"/>
              </a:rPr>
              <a:t>1. TCP communication problem</a:t>
            </a:r>
          </a:p>
          <a:p>
            <a:pPr marL="863600" lvl="1" indent="-431800">
              <a:lnSpc>
                <a:spcPts val="4800"/>
              </a:lnSpc>
              <a:buFont typeface="Arial"/>
              <a:buChar char="•"/>
            </a:pPr>
            <a:r>
              <a:rPr lang="en-US" sz="4000" dirty="0">
                <a:solidFill>
                  <a:srgbClr val="000000"/>
                </a:solidFill>
                <a:latin typeface="Arimo"/>
              </a:rPr>
              <a:t>Our protocol message was sent and received incorrectly.</a:t>
            </a:r>
            <a:endParaRPr lang="en-US" sz="4000" dirty="0">
              <a:solidFill>
                <a:srgbClr val="000000"/>
              </a:solidFill>
              <a:latin typeface="Arimo"/>
              <a:ea typeface="Arimo"/>
              <a:cs typeface="Arimo"/>
            </a:endParaRPr>
          </a:p>
          <a:p>
            <a:pPr marL="863600" lvl="1" indent="-431800">
              <a:lnSpc>
                <a:spcPts val="4800"/>
              </a:lnSpc>
              <a:buFont typeface="Arial"/>
              <a:buChar char="•"/>
            </a:pPr>
            <a:r>
              <a:rPr lang="en-US" sz="4000" dirty="0">
                <a:solidFill>
                  <a:srgbClr val="000000"/>
                </a:solidFill>
                <a:latin typeface="Arimo"/>
              </a:rPr>
              <a:t>Sent messages were merged in a single string.</a:t>
            </a:r>
            <a:endParaRPr lang="en-US" sz="4000" dirty="0">
              <a:solidFill>
                <a:srgbClr val="000000"/>
              </a:solidFill>
              <a:latin typeface="Arimo"/>
              <a:ea typeface="Arimo"/>
              <a:cs typeface="Arimo"/>
            </a:endParaRPr>
          </a:p>
          <a:p>
            <a:pPr>
              <a:lnSpc>
                <a:spcPts val="4800"/>
              </a:lnSpc>
            </a:pPr>
            <a:r>
              <a:rPr lang="en-US" sz="4000" dirty="0">
                <a:solidFill>
                  <a:srgbClr val="000000"/>
                </a:solidFill>
                <a:latin typeface="Arimo"/>
              </a:rPr>
              <a:t>=&gt; Solution:</a:t>
            </a:r>
            <a:endParaRPr lang="en-US" sz="4000" dirty="0">
              <a:solidFill>
                <a:srgbClr val="000000"/>
              </a:solidFill>
              <a:latin typeface="Arimo"/>
              <a:ea typeface="Arimo"/>
              <a:cs typeface="Arimo"/>
            </a:endParaRPr>
          </a:p>
          <a:p>
            <a:pPr marL="863600" lvl="1" indent="-431800">
              <a:lnSpc>
                <a:spcPts val="4800"/>
              </a:lnSpc>
              <a:buFont typeface="Arial"/>
              <a:buChar char="•"/>
            </a:pPr>
            <a:r>
              <a:rPr lang="en-US" sz="4000" dirty="0">
                <a:solidFill>
                  <a:srgbClr val="000000"/>
                </a:solidFill>
                <a:latin typeface="Arimo"/>
              </a:rPr>
              <a:t>We realized that we only received multiple messages at once on the client program.</a:t>
            </a:r>
            <a:endParaRPr lang="en-US" sz="4000" dirty="0">
              <a:solidFill>
                <a:srgbClr val="000000"/>
              </a:solidFill>
              <a:latin typeface="Arimo"/>
              <a:ea typeface="Arimo"/>
              <a:cs typeface="Arimo"/>
            </a:endParaRPr>
          </a:p>
        </p:txBody>
      </p:sp>
      <p:sp>
        <p:nvSpPr>
          <p:cNvPr id="29" name="TextBox 29"/>
          <p:cNvSpPr txBox="1"/>
          <p:nvPr/>
        </p:nvSpPr>
        <p:spPr>
          <a:xfrm>
            <a:off x="16738216" y="8708697"/>
            <a:ext cx="1042169"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88330"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TextBox 25"/>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6" name="TextBox 26"/>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7" name="TextBox 27"/>
          <p:cNvSpPr txBox="1"/>
          <p:nvPr/>
        </p:nvSpPr>
        <p:spPr>
          <a:xfrm>
            <a:off x="491087" y="452583"/>
            <a:ext cx="7921186"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8. DIFFICULTIES AND RESOLUTION</a:t>
            </a:r>
          </a:p>
        </p:txBody>
      </p:sp>
      <p:sp>
        <p:nvSpPr>
          <p:cNvPr id="28" name="TextBox 28"/>
          <p:cNvSpPr txBox="1"/>
          <p:nvPr/>
        </p:nvSpPr>
        <p:spPr>
          <a:xfrm>
            <a:off x="4066375" y="3002422"/>
            <a:ext cx="13192925" cy="3676650"/>
          </a:xfrm>
          <a:prstGeom prst="rect">
            <a:avLst/>
          </a:prstGeom>
        </p:spPr>
        <p:txBody>
          <a:bodyPr lIns="0" tIns="0" rIns="0" bIns="0" rtlCol="0" anchor="t">
            <a:spAutoFit/>
          </a:bodyPr>
          <a:lstStyle/>
          <a:p>
            <a:pPr>
              <a:lnSpc>
                <a:spcPts val="4800"/>
              </a:lnSpc>
            </a:pPr>
            <a:r>
              <a:rPr lang="en-US" sz="4000" dirty="0">
                <a:solidFill>
                  <a:srgbClr val="000000"/>
                </a:solidFill>
                <a:latin typeface="Arimo"/>
              </a:rPr>
              <a:t>2. Thread handling problem:</a:t>
            </a:r>
          </a:p>
          <a:p>
            <a:pPr marL="863600" lvl="1" indent="-431800">
              <a:lnSpc>
                <a:spcPts val="4800"/>
              </a:lnSpc>
              <a:buFont typeface="Arial"/>
              <a:buChar char="•"/>
            </a:pPr>
            <a:r>
              <a:rPr lang="en-US" sz="4000" dirty="0">
                <a:solidFill>
                  <a:srgbClr val="000000"/>
                </a:solidFill>
                <a:latin typeface="Arimo"/>
              </a:rPr>
              <a:t>Our protocol message sometimes was received as a mess of information:</a:t>
            </a:r>
            <a:endParaRPr lang="en-US" sz="4000" dirty="0">
              <a:solidFill>
                <a:srgbClr val="000000"/>
              </a:solidFill>
              <a:latin typeface="Arimo"/>
              <a:ea typeface="Arimo"/>
              <a:cs typeface="Arimo"/>
            </a:endParaRPr>
          </a:p>
          <a:p>
            <a:pPr>
              <a:lnSpc>
                <a:spcPts val="4800"/>
              </a:lnSpc>
            </a:pPr>
            <a:r>
              <a:rPr lang="en-US" sz="4000" dirty="0">
                <a:solidFill>
                  <a:srgbClr val="000000"/>
                </a:solidFill>
                <a:latin typeface="Arimo"/>
              </a:rPr>
              <a:t>=&gt; Solution:</a:t>
            </a:r>
            <a:endParaRPr lang="en-US" sz="4000" dirty="0">
              <a:solidFill>
                <a:srgbClr val="000000"/>
              </a:solidFill>
              <a:latin typeface="Arimo"/>
              <a:ea typeface="Arimo"/>
              <a:cs typeface="Arimo"/>
            </a:endParaRPr>
          </a:p>
          <a:p>
            <a:pPr marL="863600" lvl="1" indent="-431800">
              <a:lnSpc>
                <a:spcPts val="4800"/>
              </a:lnSpc>
              <a:buFont typeface="Arial"/>
              <a:buChar char="•"/>
            </a:pPr>
            <a:r>
              <a:rPr lang="en-US" sz="4000" dirty="0">
                <a:solidFill>
                  <a:srgbClr val="000000"/>
                </a:solidFill>
                <a:latin typeface="Arimo"/>
              </a:rPr>
              <a:t>We made sure that the thread mutex is locked when send-thread sending message.</a:t>
            </a:r>
            <a:endParaRPr lang="en-US" sz="4000" dirty="0">
              <a:solidFill>
                <a:srgbClr val="000000"/>
              </a:solidFill>
              <a:latin typeface="Arimo"/>
              <a:ea typeface="Arimo"/>
              <a:cs typeface="Arimo"/>
            </a:endParaRPr>
          </a:p>
        </p:txBody>
      </p:sp>
      <p:sp>
        <p:nvSpPr>
          <p:cNvPr id="29" name="TextBox 29"/>
          <p:cNvSpPr txBox="1"/>
          <p:nvPr/>
        </p:nvSpPr>
        <p:spPr>
          <a:xfrm>
            <a:off x="16736244" y="8708697"/>
            <a:ext cx="1046113"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Freeform 25"/>
          <p:cNvSpPr/>
          <p:nvPr/>
        </p:nvSpPr>
        <p:spPr>
          <a:xfrm>
            <a:off x="8412273" y="4431582"/>
            <a:ext cx="8807884" cy="4394522"/>
          </a:xfrm>
          <a:custGeom>
            <a:avLst/>
            <a:gdLst/>
            <a:ahLst/>
            <a:cxnLst/>
            <a:rect l="l" t="t" r="r" b="b"/>
            <a:pathLst>
              <a:path w="8807884" h="4394522">
                <a:moveTo>
                  <a:pt x="0" y="0"/>
                </a:moveTo>
                <a:lnTo>
                  <a:pt x="8807884" y="0"/>
                </a:lnTo>
                <a:lnTo>
                  <a:pt x="8807884" y="4394522"/>
                </a:lnTo>
                <a:lnTo>
                  <a:pt x="0" y="4394522"/>
                </a:lnTo>
                <a:lnTo>
                  <a:pt x="0" y="0"/>
                </a:lnTo>
                <a:close/>
              </a:path>
            </a:pathLst>
          </a:custGeom>
          <a:blipFill>
            <a:blip r:embed="rId7"/>
            <a:stretch>
              <a:fillRect/>
            </a:stretch>
          </a:blipFill>
        </p:spPr>
      </p:sp>
      <p:sp>
        <p:nvSpPr>
          <p:cNvPr id="26" name="Freeform 26"/>
          <p:cNvSpPr/>
          <p:nvPr/>
        </p:nvSpPr>
        <p:spPr>
          <a:xfrm>
            <a:off x="4882622" y="4458771"/>
            <a:ext cx="2922763" cy="4829142"/>
          </a:xfrm>
          <a:custGeom>
            <a:avLst/>
            <a:gdLst/>
            <a:ahLst/>
            <a:cxnLst/>
            <a:rect l="l" t="t" r="r" b="b"/>
            <a:pathLst>
              <a:path w="2922763" h="4829142">
                <a:moveTo>
                  <a:pt x="0" y="0"/>
                </a:moveTo>
                <a:lnTo>
                  <a:pt x="2922763" y="0"/>
                </a:lnTo>
                <a:lnTo>
                  <a:pt x="2922763" y="4829142"/>
                </a:lnTo>
                <a:lnTo>
                  <a:pt x="0" y="4829142"/>
                </a:lnTo>
                <a:lnTo>
                  <a:pt x="0" y="0"/>
                </a:lnTo>
                <a:close/>
              </a:path>
            </a:pathLst>
          </a:custGeom>
          <a:blipFill>
            <a:blip r:embed="rId8"/>
            <a:stretch>
              <a:fillRect/>
            </a:stretch>
          </a:blipFill>
        </p:spPr>
      </p:sp>
      <p:sp>
        <p:nvSpPr>
          <p:cNvPr id="27" name="TextBox 27"/>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8" name="TextBox 28"/>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9" name="TextBox 29"/>
          <p:cNvSpPr txBox="1"/>
          <p:nvPr/>
        </p:nvSpPr>
        <p:spPr>
          <a:xfrm>
            <a:off x="491087" y="452583"/>
            <a:ext cx="7921186"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9. FUTURE PLANS</a:t>
            </a:r>
          </a:p>
        </p:txBody>
      </p:sp>
      <p:sp>
        <p:nvSpPr>
          <p:cNvPr id="30" name="TextBox 30"/>
          <p:cNvSpPr txBox="1"/>
          <p:nvPr/>
        </p:nvSpPr>
        <p:spPr>
          <a:xfrm>
            <a:off x="2094396" y="1558744"/>
            <a:ext cx="15483680" cy="3067050"/>
          </a:xfrm>
          <a:prstGeom prst="rect">
            <a:avLst/>
          </a:prstGeom>
        </p:spPr>
        <p:txBody>
          <a:bodyPr lIns="0" tIns="0" rIns="0" bIns="0" rtlCol="0" anchor="t">
            <a:spAutoFit/>
          </a:bodyPr>
          <a:lstStyle/>
          <a:p>
            <a:pPr>
              <a:lnSpc>
                <a:spcPts val="4800"/>
              </a:lnSpc>
            </a:pPr>
            <a:r>
              <a:rPr lang="en-US" sz="4000">
                <a:solidFill>
                  <a:srgbClr val="000000"/>
                </a:solidFill>
                <a:latin typeface="Arimo"/>
              </a:rPr>
              <a:t>1. Deploy GUI of the project:</a:t>
            </a:r>
          </a:p>
          <a:p>
            <a:pPr marL="863651" lvl="1" indent="-431826">
              <a:lnSpc>
                <a:spcPts val="4800"/>
              </a:lnSpc>
              <a:buFont typeface="Arial"/>
              <a:buChar char="•"/>
            </a:pPr>
            <a:r>
              <a:rPr lang="en-US" sz="4000">
                <a:solidFill>
                  <a:srgbClr val="000000"/>
                </a:solidFill>
                <a:latin typeface="Arimo"/>
              </a:rPr>
              <a:t>We are deploying a GUI program using</a:t>
            </a:r>
            <a:r>
              <a:rPr lang="en-US" sz="4000">
                <a:solidFill>
                  <a:srgbClr val="000000"/>
                </a:solidFill>
                <a:latin typeface="Arimo Bold"/>
              </a:rPr>
              <a:t> GTK3</a:t>
            </a:r>
            <a:r>
              <a:rPr lang="en-US" sz="4000">
                <a:solidFill>
                  <a:srgbClr val="000000"/>
                </a:solidFill>
                <a:latin typeface="Arimo"/>
              </a:rPr>
              <a:t> and </a:t>
            </a:r>
            <a:r>
              <a:rPr lang="en-US" sz="4000">
                <a:solidFill>
                  <a:srgbClr val="000000"/>
                </a:solidFill>
                <a:latin typeface="Arimo Bold"/>
              </a:rPr>
              <a:t>WebkitGTK</a:t>
            </a:r>
            <a:r>
              <a:rPr lang="en-US" sz="4000">
                <a:solidFill>
                  <a:srgbClr val="000000"/>
                </a:solidFill>
                <a:latin typeface="Arimo"/>
              </a:rPr>
              <a:t> with HTML5 UI </a:t>
            </a:r>
          </a:p>
          <a:p>
            <a:pPr>
              <a:lnSpc>
                <a:spcPts val="4800"/>
              </a:lnSpc>
            </a:pPr>
            <a:r>
              <a:rPr lang="en-US" sz="4000">
                <a:solidFill>
                  <a:srgbClr val="000000"/>
                </a:solidFill>
                <a:latin typeface="Arimo"/>
              </a:rPr>
              <a:t>(still facing with some problem with data binding)</a:t>
            </a:r>
          </a:p>
          <a:p>
            <a:pPr>
              <a:lnSpc>
                <a:spcPts val="4800"/>
              </a:lnSpc>
            </a:pPr>
            <a:endParaRPr lang="en-US" sz="4000">
              <a:solidFill>
                <a:srgbClr val="000000"/>
              </a:solidFill>
              <a:latin typeface="Arimo"/>
            </a:endParaRPr>
          </a:p>
        </p:txBody>
      </p:sp>
      <p:sp>
        <p:nvSpPr>
          <p:cNvPr id="31" name="TextBox 31"/>
          <p:cNvSpPr txBox="1"/>
          <p:nvPr/>
        </p:nvSpPr>
        <p:spPr>
          <a:xfrm>
            <a:off x="16692562" y="8708697"/>
            <a:ext cx="113347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id="8" name="Group 8"/>
          <p:cNvGrpSpPr/>
          <p:nvPr/>
        </p:nvGrpSpPr>
        <p:grpSpPr>
          <a:xfrm>
            <a:off x="1189479" y="1537028"/>
            <a:ext cx="19629400" cy="10217489"/>
            <a:chOff x="0" y="0"/>
            <a:chExt cx="25624734" cy="13338178"/>
          </a:xfrm>
        </p:grpSpPr>
        <p:sp>
          <p:nvSpPr>
            <p:cNvPr id="9" name="Freeform 9"/>
            <p:cNvSpPr/>
            <p:nvPr/>
          </p:nvSpPr>
          <p:spPr>
            <a:xfrm>
              <a:off x="0" y="0"/>
              <a:ext cx="25624830" cy="13338302"/>
            </a:xfrm>
            <a:custGeom>
              <a:avLst/>
              <a:gdLst/>
              <a:ahLst/>
              <a:cxnLst/>
              <a:rect l="l" t="t" r="r" b="b"/>
              <a:pathLst>
                <a:path w="25624830" h="13338302">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id="10" name="Freeform 10"/>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rot="-1649580">
            <a:off x="553121" y="7285864"/>
            <a:ext cx="500879" cy="405392"/>
            <a:chOff x="0" y="0"/>
            <a:chExt cx="834840" cy="675688"/>
          </a:xfrm>
        </p:grpSpPr>
        <p:sp>
          <p:nvSpPr>
            <p:cNvPr id="12" name="Freeform 12"/>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3" name="Group 13"/>
          <p:cNvGrpSpPr/>
          <p:nvPr/>
        </p:nvGrpSpPr>
        <p:grpSpPr>
          <a:xfrm rot="-1649580">
            <a:off x="463444" y="7012236"/>
            <a:ext cx="363253" cy="343553"/>
            <a:chOff x="0" y="0"/>
            <a:chExt cx="605452" cy="572618"/>
          </a:xfrm>
        </p:grpSpPr>
        <p:sp>
          <p:nvSpPr>
            <p:cNvPr id="14" name="Freeform 14"/>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5" name="Group 15"/>
          <p:cNvGrpSpPr/>
          <p:nvPr/>
        </p:nvGrpSpPr>
        <p:grpSpPr>
          <a:xfrm rot="-1649580">
            <a:off x="-465507" y="8427882"/>
            <a:ext cx="790131" cy="796444"/>
            <a:chOff x="0" y="0"/>
            <a:chExt cx="1316952" cy="1327474"/>
          </a:xfrm>
        </p:grpSpPr>
        <p:sp>
          <p:nvSpPr>
            <p:cNvPr id="16" name="Freeform 16"/>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7" name="Group 17"/>
          <p:cNvGrpSpPr/>
          <p:nvPr/>
        </p:nvGrpSpPr>
        <p:grpSpPr>
          <a:xfrm rot="-1649580">
            <a:off x="294576" y="7713341"/>
            <a:ext cx="2258711" cy="670146"/>
            <a:chOff x="0" y="0"/>
            <a:chExt cx="9420344" cy="2794960"/>
          </a:xfrm>
        </p:grpSpPr>
        <p:sp>
          <p:nvSpPr>
            <p:cNvPr id="18" name="Freeform 18"/>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9" name="Group 19"/>
          <p:cNvGrpSpPr/>
          <p:nvPr/>
        </p:nvGrpSpPr>
        <p:grpSpPr>
          <a:xfrm rot="-1649580">
            <a:off x="231554" y="9767322"/>
            <a:ext cx="790131" cy="796444"/>
            <a:chOff x="0" y="0"/>
            <a:chExt cx="1316952" cy="1327474"/>
          </a:xfrm>
        </p:grpSpPr>
        <p:sp>
          <p:nvSpPr>
            <p:cNvPr id="20" name="Freeform 20"/>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21" name="Group 21"/>
          <p:cNvGrpSpPr/>
          <p:nvPr/>
        </p:nvGrpSpPr>
        <p:grpSpPr>
          <a:xfrm rot="-1649580">
            <a:off x="939626" y="8742411"/>
            <a:ext cx="2258711" cy="1091005"/>
            <a:chOff x="0" y="0"/>
            <a:chExt cx="9420344" cy="4550224"/>
          </a:xfrm>
        </p:grpSpPr>
        <p:sp>
          <p:nvSpPr>
            <p:cNvPr id="22" name="Freeform 22"/>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3" name="Freeform 23"/>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4" name="Freeform 24"/>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5" name="TextBox 25"/>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6" name="TextBox 26"/>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7" name="TextBox 27"/>
          <p:cNvSpPr txBox="1"/>
          <p:nvPr/>
        </p:nvSpPr>
        <p:spPr>
          <a:xfrm>
            <a:off x="491087" y="452583"/>
            <a:ext cx="7921186"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9. FUTURE PLANS</a:t>
            </a:r>
          </a:p>
        </p:txBody>
      </p:sp>
      <p:sp>
        <p:nvSpPr>
          <p:cNvPr id="28" name="TextBox 28"/>
          <p:cNvSpPr txBox="1"/>
          <p:nvPr/>
        </p:nvSpPr>
        <p:spPr>
          <a:xfrm>
            <a:off x="4066375" y="1871897"/>
            <a:ext cx="13192925" cy="7334250"/>
          </a:xfrm>
          <a:prstGeom prst="rect">
            <a:avLst/>
          </a:prstGeom>
        </p:spPr>
        <p:txBody>
          <a:bodyPr lIns="0" tIns="0" rIns="0" bIns="0" rtlCol="0" anchor="t">
            <a:spAutoFit/>
          </a:bodyPr>
          <a:lstStyle/>
          <a:p>
            <a:pPr>
              <a:lnSpc>
                <a:spcPts val="4800"/>
              </a:lnSpc>
            </a:pPr>
            <a:r>
              <a:rPr lang="en-US" sz="4000">
                <a:solidFill>
                  <a:srgbClr val="000000"/>
                </a:solidFill>
                <a:latin typeface="Arimo"/>
              </a:rPr>
              <a:t>2. Enlarge the database for store more user information: </a:t>
            </a:r>
          </a:p>
          <a:p>
            <a:pPr marL="863651" lvl="1" indent="-431826">
              <a:lnSpc>
                <a:spcPts val="4800"/>
              </a:lnSpc>
              <a:buFont typeface="Arial"/>
              <a:buChar char="•"/>
            </a:pPr>
            <a:r>
              <a:rPr lang="en-US" sz="4000">
                <a:solidFill>
                  <a:srgbClr val="000000"/>
                </a:solidFill>
                <a:latin typeface="Arimo"/>
              </a:rPr>
              <a:t>Media file storage</a:t>
            </a:r>
          </a:p>
          <a:p>
            <a:pPr marL="863651" lvl="1" indent="-431826">
              <a:lnSpc>
                <a:spcPts val="4800"/>
              </a:lnSpc>
              <a:buFont typeface="Arial"/>
              <a:buChar char="•"/>
            </a:pPr>
            <a:r>
              <a:rPr lang="en-US" sz="4000">
                <a:solidFill>
                  <a:srgbClr val="000000"/>
                </a:solidFill>
                <a:latin typeface="Arimo"/>
              </a:rPr>
              <a:t>History user activity log</a:t>
            </a:r>
          </a:p>
          <a:p>
            <a:pPr marL="863651" lvl="1" indent="-431826">
              <a:lnSpc>
                <a:spcPts val="4800"/>
              </a:lnSpc>
              <a:buFont typeface="Arial"/>
              <a:buChar char="•"/>
            </a:pPr>
            <a:r>
              <a:rPr lang="en-US" sz="4000">
                <a:solidFill>
                  <a:srgbClr val="000000"/>
                </a:solidFill>
                <a:latin typeface="Arimo"/>
              </a:rPr>
              <a:t>User unread message</a:t>
            </a:r>
          </a:p>
          <a:p>
            <a:pPr marL="863651" lvl="1" indent="-431826">
              <a:lnSpc>
                <a:spcPts val="4800"/>
              </a:lnSpc>
              <a:buFont typeface="Arial"/>
              <a:buChar char="•"/>
            </a:pPr>
            <a:r>
              <a:rPr lang="en-US" sz="4000">
                <a:solidFill>
                  <a:srgbClr val="000000"/>
                </a:solidFill>
                <a:latin typeface="Arimo"/>
              </a:rPr>
              <a:t>Archive message</a:t>
            </a:r>
          </a:p>
          <a:p>
            <a:pPr>
              <a:lnSpc>
                <a:spcPts val="4800"/>
              </a:lnSpc>
            </a:pPr>
            <a:endParaRPr lang="en-US" sz="4000">
              <a:solidFill>
                <a:srgbClr val="000000"/>
              </a:solidFill>
              <a:latin typeface="Arimo"/>
            </a:endParaRPr>
          </a:p>
          <a:p>
            <a:pPr>
              <a:lnSpc>
                <a:spcPts val="4800"/>
              </a:lnSpc>
            </a:pPr>
            <a:r>
              <a:rPr lang="en-US" sz="4000">
                <a:solidFill>
                  <a:srgbClr val="000000"/>
                </a:solidFill>
                <a:latin typeface="Arimo"/>
              </a:rPr>
              <a:t>3. Implement security method </a:t>
            </a:r>
          </a:p>
          <a:p>
            <a:pPr marL="863651" lvl="1" indent="-431826">
              <a:lnSpc>
                <a:spcPts val="4800"/>
              </a:lnSpc>
              <a:buFont typeface="Arial"/>
              <a:buChar char="•"/>
            </a:pPr>
            <a:r>
              <a:rPr lang="en-US" sz="4000">
                <a:solidFill>
                  <a:srgbClr val="000000"/>
                </a:solidFill>
                <a:latin typeface="Arimo"/>
              </a:rPr>
              <a:t>Encrypt user, conversation information on database</a:t>
            </a:r>
          </a:p>
          <a:p>
            <a:pPr marL="863651" lvl="1" indent="-431826">
              <a:lnSpc>
                <a:spcPts val="4800"/>
              </a:lnSpc>
              <a:buFont typeface="Arial"/>
              <a:buChar char="•"/>
            </a:pPr>
            <a:r>
              <a:rPr lang="en-US" sz="4000">
                <a:solidFill>
                  <a:srgbClr val="000000"/>
                </a:solidFill>
                <a:latin typeface="Arimo"/>
              </a:rPr>
              <a:t>Encrypt application protocol </a:t>
            </a:r>
          </a:p>
          <a:p>
            <a:pPr>
              <a:lnSpc>
                <a:spcPts val="4800"/>
              </a:lnSpc>
            </a:pPr>
            <a:endParaRPr lang="en-US" sz="4000">
              <a:solidFill>
                <a:srgbClr val="000000"/>
              </a:solidFill>
              <a:latin typeface="Arimo"/>
            </a:endParaRPr>
          </a:p>
          <a:p>
            <a:pPr>
              <a:lnSpc>
                <a:spcPts val="4800"/>
              </a:lnSpc>
            </a:pPr>
            <a:r>
              <a:rPr lang="en-US" sz="4000">
                <a:solidFill>
                  <a:srgbClr val="000000"/>
                </a:solidFill>
                <a:latin typeface="Arimo"/>
              </a:rPr>
              <a:t>4. File, media sharing</a:t>
            </a:r>
          </a:p>
          <a:p>
            <a:pPr marL="863651" lvl="1" indent="-431826">
              <a:lnSpc>
                <a:spcPts val="4800"/>
              </a:lnSpc>
              <a:buFont typeface="Arial"/>
              <a:buChar char="•"/>
            </a:pPr>
            <a:r>
              <a:rPr lang="en-US" sz="4000">
                <a:solidFill>
                  <a:srgbClr val="000000"/>
                </a:solidFill>
                <a:latin typeface="Arimo"/>
              </a:rPr>
              <a:t>Send picture, audio along with messages</a:t>
            </a:r>
          </a:p>
        </p:txBody>
      </p:sp>
      <p:sp>
        <p:nvSpPr>
          <p:cNvPr id="29" name="TextBox 29"/>
          <p:cNvSpPr txBox="1"/>
          <p:nvPr/>
        </p:nvSpPr>
        <p:spPr>
          <a:xfrm>
            <a:off x="16731593" y="8708697"/>
            <a:ext cx="105541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sp>
        <p:nvSpPr>
          <p:cNvPr id="8" name="Freeform 8"/>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1649580">
            <a:off x="553121" y="7285864"/>
            <a:ext cx="500879" cy="405392"/>
            <a:chOff x="0" y="0"/>
            <a:chExt cx="834840" cy="675688"/>
          </a:xfrm>
        </p:grpSpPr>
        <p:sp>
          <p:nvSpPr>
            <p:cNvPr id="10" name="Freeform 10"/>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1" name="Group 11"/>
          <p:cNvGrpSpPr/>
          <p:nvPr/>
        </p:nvGrpSpPr>
        <p:grpSpPr>
          <a:xfrm rot="-1649580">
            <a:off x="463444" y="7012236"/>
            <a:ext cx="363253" cy="343553"/>
            <a:chOff x="0" y="0"/>
            <a:chExt cx="605452" cy="572618"/>
          </a:xfrm>
        </p:grpSpPr>
        <p:sp>
          <p:nvSpPr>
            <p:cNvPr id="12" name="Freeform 12"/>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3" name="Group 13"/>
          <p:cNvGrpSpPr/>
          <p:nvPr/>
        </p:nvGrpSpPr>
        <p:grpSpPr>
          <a:xfrm rot="-1649580">
            <a:off x="-465507" y="8427882"/>
            <a:ext cx="790131" cy="796444"/>
            <a:chOff x="0" y="0"/>
            <a:chExt cx="1316952" cy="1327474"/>
          </a:xfrm>
        </p:grpSpPr>
        <p:sp>
          <p:nvSpPr>
            <p:cNvPr id="14" name="Freeform 14"/>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5" name="Group 15"/>
          <p:cNvGrpSpPr/>
          <p:nvPr/>
        </p:nvGrpSpPr>
        <p:grpSpPr>
          <a:xfrm rot="-1649580">
            <a:off x="294576" y="7713341"/>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31554" y="9767322"/>
            <a:ext cx="790131" cy="796444"/>
            <a:chOff x="0" y="0"/>
            <a:chExt cx="1316952" cy="1327474"/>
          </a:xfrm>
        </p:grpSpPr>
        <p:sp>
          <p:nvSpPr>
            <p:cNvPr id="18" name="Freeform 18"/>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19" name="Group 19"/>
          <p:cNvGrpSpPr/>
          <p:nvPr/>
        </p:nvGrpSpPr>
        <p:grpSpPr>
          <a:xfrm rot="-1649580">
            <a:off x="939626" y="8742411"/>
            <a:ext cx="2258711" cy="1091005"/>
            <a:chOff x="0" y="0"/>
            <a:chExt cx="9420344" cy="4550224"/>
          </a:xfrm>
        </p:grpSpPr>
        <p:sp>
          <p:nvSpPr>
            <p:cNvPr id="20" name="Freeform 20"/>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1" name="Freeform 21"/>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2" name="Freeform 22"/>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3" name="TextBox 23"/>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4" name="TextBox 24"/>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5" name="TextBox 25"/>
          <p:cNvSpPr txBox="1"/>
          <p:nvPr/>
        </p:nvSpPr>
        <p:spPr>
          <a:xfrm>
            <a:off x="3137526" y="4149544"/>
            <a:ext cx="13009299" cy="1085850"/>
          </a:xfrm>
          <a:prstGeom prst="rect">
            <a:avLst/>
          </a:prstGeom>
        </p:spPr>
        <p:txBody>
          <a:bodyPr lIns="0" tIns="0" rIns="0" bIns="0" rtlCol="0" anchor="t">
            <a:spAutoFit/>
          </a:bodyPr>
          <a:lstStyle/>
          <a:p>
            <a:pPr algn="l">
              <a:lnSpc>
                <a:spcPts val="7607"/>
              </a:lnSpc>
            </a:pPr>
            <a:r>
              <a:rPr lang="en-US" sz="6339">
                <a:solidFill>
                  <a:srgbClr val="000000"/>
                </a:solidFill>
                <a:latin typeface="Arial Bold"/>
              </a:rPr>
              <a:t>10. PROGRAM DEMONSTRATION</a:t>
            </a:r>
          </a:p>
        </p:txBody>
      </p:sp>
      <p:sp>
        <p:nvSpPr>
          <p:cNvPr id="26" name="TextBox 26"/>
          <p:cNvSpPr txBox="1"/>
          <p:nvPr/>
        </p:nvSpPr>
        <p:spPr>
          <a:xfrm>
            <a:off x="16696097" y="8708697"/>
            <a:ext cx="1126406"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EE599"/>
        </a:solidFill>
        <a:effectLst/>
      </p:bgPr>
    </p:bg>
    <p:spTree>
      <p:nvGrpSpPr>
        <p:cNvPr id="1" name=""/>
        <p:cNvGrpSpPr/>
        <p:nvPr/>
      </p:nvGrpSpPr>
      <p:grpSpPr>
        <a:xfrm>
          <a:off x="0" y="0"/>
          <a:ext cx="0" cy="0"/>
          <a:chOff x="0" y="0"/>
          <a:chExt cx="0" cy="0"/>
        </a:xfrm>
      </p:grpSpPr>
      <p:grpSp>
        <p:nvGrpSpPr>
          <p:cNvPr id="2" name="Group 2"/>
          <p:cNvGrpSpPr/>
          <p:nvPr/>
        </p:nvGrpSpPr>
        <p:grpSpPr>
          <a:xfrm>
            <a:off x="14578804" y="-2862942"/>
            <a:ext cx="13213966" cy="13149942"/>
            <a:chOff x="0" y="0"/>
            <a:chExt cx="17618622" cy="17533256"/>
          </a:xfrm>
        </p:grpSpPr>
        <p:sp>
          <p:nvSpPr>
            <p:cNvPr id="3" name="Freeform 3"/>
            <p:cNvSpPr/>
            <p:nvPr/>
          </p:nvSpPr>
          <p:spPr>
            <a:xfrm>
              <a:off x="0" y="0"/>
              <a:ext cx="17618711" cy="17533365"/>
            </a:xfrm>
            <a:custGeom>
              <a:avLst/>
              <a:gdLst/>
              <a:ahLst/>
              <a:cxnLst/>
              <a:rect l="l" t="t" r="r" b="b"/>
              <a:pathLst>
                <a:path w="17618711" h="17533365">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id="4" name="Group 4"/>
          <p:cNvGrpSpPr/>
          <p:nvPr/>
        </p:nvGrpSpPr>
        <p:grpSpPr>
          <a:xfrm>
            <a:off x="-5628984" y="-4522168"/>
            <a:ext cx="11577268" cy="10561598"/>
            <a:chOff x="0" y="0"/>
            <a:chExt cx="15436358" cy="14082130"/>
          </a:xfrm>
        </p:grpSpPr>
        <p:sp>
          <p:nvSpPr>
            <p:cNvPr id="5" name="Freeform 5"/>
            <p:cNvSpPr/>
            <p:nvPr/>
          </p:nvSpPr>
          <p:spPr>
            <a:xfrm>
              <a:off x="0" y="0"/>
              <a:ext cx="15436342" cy="14082013"/>
            </a:xfrm>
            <a:custGeom>
              <a:avLst/>
              <a:gdLst/>
              <a:ahLst/>
              <a:cxnLst/>
              <a:rect l="l" t="t" r="r" b="b"/>
              <a:pathLst>
                <a:path w="15436342" h="14082013">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id="6" name="Group 6"/>
          <p:cNvGrpSpPr/>
          <p:nvPr/>
        </p:nvGrpSpPr>
        <p:grpSpPr>
          <a:xfrm>
            <a:off x="-956985" y="-764048"/>
            <a:ext cx="19930532" cy="11838238"/>
            <a:chOff x="0" y="0"/>
            <a:chExt cx="26574042" cy="15784318"/>
          </a:xfrm>
        </p:grpSpPr>
        <p:sp>
          <p:nvSpPr>
            <p:cNvPr id="7" name="Freeform 7"/>
            <p:cNvSpPr/>
            <p:nvPr/>
          </p:nvSpPr>
          <p:spPr>
            <a:xfrm>
              <a:off x="0" y="0"/>
              <a:ext cx="26573987" cy="15784322"/>
            </a:xfrm>
            <a:custGeom>
              <a:avLst/>
              <a:gdLst/>
              <a:ahLst/>
              <a:cxnLst/>
              <a:rect l="l" t="t" r="r" b="b"/>
              <a:pathLst>
                <a:path w="26573987" h="15784322">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sp>
        <p:nvSpPr>
          <p:cNvPr id="8" name="Freeform 8"/>
          <p:cNvSpPr/>
          <p:nvPr/>
        </p:nvSpPr>
        <p:spPr>
          <a:xfrm rot="-1649580">
            <a:off x="-250610" y="5844974"/>
            <a:ext cx="4672595" cy="8304935"/>
          </a:xfrm>
          <a:custGeom>
            <a:avLst/>
            <a:gdLst/>
            <a:ahLst/>
            <a:cxnLst/>
            <a:rect l="l" t="t" r="r" b="b"/>
            <a:pathLst>
              <a:path w="4672595" h="830493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1649580">
            <a:off x="553121" y="7285864"/>
            <a:ext cx="500879" cy="405392"/>
            <a:chOff x="0" y="0"/>
            <a:chExt cx="834840" cy="675688"/>
          </a:xfrm>
        </p:grpSpPr>
        <p:sp>
          <p:nvSpPr>
            <p:cNvPr id="10" name="Freeform 10"/>
            <p:cNvSpPr/>
            <p:nvPr/>
          </p:nvSpPr>
          <p:spPr>
            <a:xfrm>
              <a:off x="0" y="0"/>
              <a:ext cx="834898" cy="675767"/>
            </a:xfrm>
            <a:custGeom>
              <a:avLst/>
              <a:gdLst/>
              <a:ahLst/>
              <a:cxnLst/>
              <a:rect l="l" t="t" r="r" b="b"/>
              <a:pathLst>
                <a:path w="834898" h="675767">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id="11" name="Group 11"/>
          <p:cNvGrpSpPr/>
          <p:nvPr/>
        </p:nvGrpSpPr>
        <p:grpSpPr>
          <a:xfrm rot="-1649580">
            <a:off x="463444" y="7012236"/>
            <a:ext cx="363253" cy="343553"/>
            <a:chOff x="0" y="0"/>
            <a:chExt cx="605452" cy="572618"/>
          </a:xfrm>
        </p:grpSpPr>
        <p:sp>
          <p:nvSpPr>
            <p:cNvPr id="12" name="Freeform 12"/>
            <p:cNvSpPr/>
            <p:nvPr/>
          </p:nvSpPr>
          <p:spPr>
            <a:xfrm>
              <a:off x="0" y="0"/>
              <a:ext cx="605409" cy="572643"/>
            </a:xfrm>
            <a:custGeom>
              <a:avLst/>
              <a:gdLst/>
              <a:ahLst/>
              <a:cxnLst/>
              <a:rect l="l" t="t" r="r" b="b"/>
              <a:pathLst>
                <a:path w="605409" h="572643">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id="13" name="Group 13"/>
          <p:cNvGrpSpPr/>
          <p:nvPr/>
        </p:nvGrpSpPr>
        <p:grpSpPr>
          <a:xfrm rot="-1649580">
            <a:off x="-465507" y="8427882"/>
            <a:ext cx="790131" cy="796444"/>
            <a:chOff x="0" y="0"/>
            <a:chExt cx="1316952" cy="1327474"/>
          </a:xfrm>
        </p:grpSpPr>
        <p:sp>
          <p:nvSpPr>
            <p:cNvPr id="14" name="Freeform 14"/>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r="-10544"/>
              </a:stretch>
            </a:blipFill>
          </p:spPr>
        </p:sp>
      </p:grpSp>
      <p:grpSp>
        <p:nvGrpSpPr>
          <p:cNvPr id="15" name="Group 15"/>
          <p:cNvGrpSpPr/>
          <p:nvPr/>
        </p:nvGrpSpPr>
        <p:grpSpPr>
          <a:xfrm rot="-1649580">
            <a:off x="294576" y="7713341"/>
            <a:ext cx="2258711" cy="670146"/>
            <a:chOff x="0" y="0"/>
            <a:chExt cx="9420344" cy="2794960"/>
          </a:xfrm>
        </p:grpSpPr>
        <p:sp>
          <p:nvSpPr>
            <p:cNvPr id="16" name="Freeform 16"/>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id="17" name="Group 17"/>
          <p:cNvGrpSpPr/>
          <p:nvPr/>
        </p:nvGrpSpPr>
        <p:grpSpPr>
          <a:xfrm rot="-1649580">
            <a:off x="231554" y="9767322"/>
            <a:ext cx="790131" cy="796444"/>
            <a:chOff x="0" y="0"/>
            <a:chExt cx="1316952" cy="1327474"/>
          </a:xfrm>
        </p:grpSpPr>
        <p:sp>
          <p:nvSpPr>
            <p:cNvPr id="18" name="Freeform 18"/>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r="-9453"/>
              </a:stretch>
            </a:blipFill>
          </p:spPr>
        </p:sp>
      </p:grpSp>
      <p:grpSp>
        <p:nvGrpSpPr>
          <p:cNvPr id="19" name="Group 19"/>
          <p:cNvGrpSpPr/>
          <p:nvPr/>
        </p:nvGrpSpPr>
        <p:grpSpPr>
          <a:xfrm rot="-1649580">
            <a:off x="939626" y="8742411"/>
            <a:ext cx="2258711" cy="1091005"/>
            <a:chOff x="0" y="0"/>
            <a:chExt cx="9420344" cy="4550224"/>
          </a:xfrm>
        </p:grpSpPr>
        <p:sp>
          <p:nvSpPr>
            <p:cNvPr id="20" name="Freeform 20"/>
            <p:cNvSpPr/>
            <p:nvPr/>
          </p:nvSpPr>
          <p:spPr>
            <a:xfrm>
              <a:off x="0" y="0"/>
              <a:ext cx="9420352" cy="4550108"/>
            </a:xfrm>
            <a:custGeom>
              <a:avLst/>
              <a:gdLst/>
              <a:ahLst/>
              <a:cxnLst/>
              <a:rect l="l" t="t" r="r" b="b"/>
              <a:pathLst>
                <a:path w="9420352" h="4550108">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id="21" name="Freeform 21"/>
          <p:cNvSpPr/>
          <p:nvPr/>
        </p:nvSpPr>
        <p:spPr>
          <a:xfrm rot="-1649580">
            <a:off x="2572208" y="7295844"/>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2" name="Freeform 22"/>
          <p:cNvSpPr/>
          <p:nvPr/>
        </p:nvSpPr>
        <p:spPr>
          <a:xfrm rot="-1649580">
            <a:off x="3348958" y="8704023"/>
            <a:ext cx="402403" cy="402403"/>
          </a:xfrm>
          <a:custGeom>
            <a:avLst/>
            <a:gdLst/>
            <a:ahLst/>
            <a:cxnLst/>
            <a:rect l="l" t="t" r="r" b="b"/>
            <a:pathLst>
              <a:path w="402403" h="402403">
                <a:moveTo>
                  <a:pt x="0" y="0"/>
                </a:moveTo>
                <a:lnTo>
                  <a:pt x="402403" y="0"/>
                </a:lnTo>
                <a:lnTo>
                  <a:pt x="402403" y="402403"/>
                </a:lnTo>
                <a:lnTo>
                  <a:pt x="0" y="402403"/>
                </a:lnTo>
                <a:lnTo>
                  <a:pt x="0" y="0"/>
                </a:lnTo>
                <a:close/>
              </a:path>
            </a:pathLst>
          </a:custGeom>
          <a:blipFill>
            <a:blip r:embed="rId6"/>
            <a:stretch>
              <a:fillRect/>
            </a:stretch>
          </a:blipFill>
        </p:spPr>
      </p:sp>
      <p:sp>
        <p:nvSpPr>
          <p:cNvPr id="23" name="TextBox 23"/>
          <p:cNvSpPr txBox="1"/>
          <p:nvPr/>
        </p:nvSpPr>
        <p:spPr>
          <a:xfrm rot="-1649580">
            <a:off x="-194797" y="8153109"/>
            <a:ext cx="2010844" cy="375268"/>
          </a:xfrm>
          <a:prstGeom prst="rect">
            <a:avLst/>
          </a:prstGeom>
        </p:spPr>
        <p:txBody>
          <a:bodyPr lIns="0" tIns="0" rIns="0" bIns="0" rtlCol="0" anchor="t">
            <a:spAutoFit/>
          </a:bodyPr>
          <a:lstStyle/>
          <a:p>
            <a:pPr algn="ctr">
              <a:lnSpc>
                <a:spcPts val="2591"/>
              </a:lnSpc>
            </a:pPr>
            <a:r>
              <a:rPr lang="en-US" sz="2159">
                <a:solidFill>
                  <a:srgbClr val="000000"/>
                </a:solidFill>
                <a:latin typeface="Arial"/>
              </a:rPr>
              <a:t>Hello!</a:t>
            </a:r>
          </a:p>
        </p:txBody>
      </p:sp>
      <p:sp>
        <p:nvSpPr>
          <p:cNvPr id="24" name="TextBox 24"/>
          <p:cNvSpPr txBox="1"/>
          <p:nvPr/>
        </p:nvSpPr>
        <p:spPr>
          <a:xfrm rot="-1649580">
            <a:off x="1078163" y="8949458"/>
            <a:ext cx="2010844" cy="702912"/>
          </a:xfrm>
          <a:prstGeom prst="rect">
            <a:avLst/>
          </a:prstGeom>
        </p:spPr>
        <p:txBody>
          <a:bodyPr lIns="0" tIns="0" rIns="0" bIns="0" rtlCol="0" anchor="t">
            <a:spAutoFit/>
          </a:bodyPr>
          <a:lstStyle/>
          <a:p>
            <a:pPr>
              <a:lnSpc>
                <a:spcPts val="2591"/>
              </a:lnSpc>
            </a:pPr>
            <a:r>
              <a:rPr lang="en-US" sz="2159">
                <a:solidFill>
                  <a:srgbClr val="000000"/>
                </a:solidFill>
                <a:latin typeface="Arial"/>
              </a:rPr>
              <a:t>Hi! Nice to meet you.</a:t>
            </a:r>
          </a:p>
        </p:txBody>
      </p:sp>
      <p:sp>
        <p:nvSpPr>
          <p:cNvPr id="25" name="TextBox 25"/>
          <p:cNvSpPr txBox="1"/>
          <p:nvPr/>
        </p:nvSpPr>
        <p:spPr>
          <a:xfrm>
            <a:off x="3550159" y="4149544"/>
            <a:ext cx="11544942" cy="1085850"/>
          </a:xfrm>
          <a:prstGeom prst="rect">
            <a:avLst/>
          </a:prstGeom>
        </p:spPr>
        <p:txBody>
          <a:bodyPr lIns="0" tIns="0" rIns="0" bIns="0" rtlCol="0" anchor="t">
            <a:spAutoFit/>
          </a:bodyPr>
          <a:lstStyle/>
          <a:p>
            <a:pPr algn="l">
              <a:lnSpc>
                <a:spcPts val="7611"/>
              </a:lnSpc>
            </a:pPr>
            <a:r>
              <a:rPr lang="en-US" sz="6342">
                <a:solidFill>
                  <a:srgbClr val="000000"/>
                </a:solidFill>
                <a:latin typeface="Arial Bold"/>
              </a:rPr>
              <a:t>THANK YOU FOR LISTENING!</a:t>
            </a:r>
          </a:p>
        </p:txBody>
      </p:sp>
      <p:sp>
        <p:nvSpPr>
          <p:cNvPr id="26" name="TextBox 26"/>
          <p:cNvSpPr txBox="1"/>
          <p:nvPr/>
        </p:nvSpPr>
        <p:spPr>
          <a:xfrm>
            <a:off x="16758493" y="8708697"/>
            <a:ext cx="1001613"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37.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61457" y="-20739916"/>
            <a:ext cx="6953828" cy="881013"/>
          </a:xfrm>
          <a:prstGeom prst="rect">
            <a:avLst/>
          </a:prstGeom>
        </p:spPr>
        <p:txBody>
          <a:bodyPr lIns="0" tIns="0" rIns="0" bIns="0" rtlCol="0" anchor="t">
            <a:spAutoFit/>
          </a:bodyPr>
          <a:lstStyle/>
          <a:p>
            <a:pPr algn="ctr">
              <a:lnSpc>
                <a:spcPts val="5759"/>
              </a:lnSpc>
            </a:pPr>
            <a:r>
              <a:rPr lang="en-US" sz="4800">
                <a:solidFill>
                  <a:srgbClr val="000000"/>
                </a:solidFill>
                <a:latin typeface="Arial Bold"/>
              </a:rPr>
              <a:t>Thành Viên trong nhóm</a:t>
            </a:r>
          </a:p>
        </p:txBody>
      </p:sp>
      <p:grpSp>
        <p:nvGrpSpPr>
          <p:cNvPr id="3" name="Group 3"/>
          <p:cNvGrpSpPr/>
          <p:nvPr/>
        </p:nvGrpSpPr>
        <p:grpSpPr>
          <a:xfrm>
            <a:off x="2245550" y="831865"/>
            <a:ext cx="15353646" cy="9083999"/>
            <a:chOff x="0" y="0"/>
            <a:chExt cx="13346200" cy="7896292"/>
          </a:xfrm>
        </p:grpSpPr>
        <p:sp>
          <p:nvSpPr>
            <p:cNvPr id="4" name="Freeform 4"/>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5" name="Group 5"/>
          <p:cNvGrpSpPr/>
          <p:nvPr/>
        </p:nvGrpSpPr>
        <p:grpSpPr>
          <a:xfrm>
            <a:off x="14214382" y="7757764"/>
            <a:ext cx="9565765" cy="8055637"/>
            <a:chOff x="0" y="0"/>
            <a:chExt cx="12754354" cy="10740849"/>
          </a:xfrm>
        </p:grpSpPr>
        <p:sp>
          <p:nvSpPr>
            <p:cNvPr id="6" name="Freeform 6"/>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7" name="Group 7"/>
          <p:cNvGrpSpPr/>
          <p:nvPr/>
        </p:nvGrpSpPr>
        <p:grpSpPr>
          <a:xfrm>
            <a:off x="-3988295" y="-2844060"/>
            <a:ext cx="8077041" cy="7351851"/>
            <a:chOff x="0" y="0"/>
            <a:chExt cx="11268014" cy="10256326"/>
          </a:xfrm>
        </p:grpSpPr>
        <p:sp>
          <p:nvSpPr>
            <p:cNvPr id="8" name="Freeform 8"/>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9" name="Freeform 9"/>
          <p:cNvSpPr/>
          <p:nvPr/>
        </p:nvSpPr>
        <p:spPr>
          <a:xfrm>
            <a:off x="86068" y="-21295444"/>
            <a:ext cx="8649273" cy="13227848"/>
          </a:xfrm>
          <a:custGeom>
            <a:avLst/>
            <a:gdLst/>
            <a:ahLst/>
            <a:cxnLst/>
            <a:rect l="l" t="t" r="r" b="b"/>
            <a:pathLst>
              <a:path w="8649273" h="13227848">
                <a:moveTo>
                  <a:pt x="0" y="0"/>
                </a:moveTo>
                <a:lnTo>
                  <a:pt x="8649274" y="0"/>
                </a:lnTo>
                <a:lnTo>
                  <a:pt x="8649274" y="13227848"/>
                </a:lnTo>
                <a:lnTo>
                  <a:pt x="0" y="13227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4086809" y="-19859853"/>
            <a:ext cx="622359" cy="506766"/>
            <a:chOff x="0" y="0"/>
            <a:chExt cx="829812" cy="675688"/>
          </a:xfrm>
        </p:grpSpPr>
        <p:sp>
          <p:nvSpPr>
            <p:cNvPr id="11" name="Freeform 11"/>
            <p:cNvSpPr/>
            <p:nvPr/>
          </p:nvSpPr>
          <p:spPr>
            <a:xfrm>
              <a:off x="0" y="0"/>
              <a:ext cx="829818" cy="675767"/>
            </a:xfrm>
            <a:custGeom>
              <a:avLst/>
              <a:gdLst/>
              <a:ahLst/>
              <a:cxnLst/>
              <a:rect l="l" t="t" r="r" b="b"/>
              <a:pathLst>
                <a:path w="829818" h="675767">
                  <a:moveTo>
                    <a:pt x="0" y="112649"/>
                  </a:moveTo>
                  <a:cubicBezTo>
                    <a:pt x="0" y="50419"/>
                    <a:pt x="50419" y="0"/>
                    <a:pt x="112649" y="0"/>
                  </a:cubicBezTo>
                  <a:lnTo>
                    <a:pt x="717169" y="0"/>
                  </a:lnTo>
                  <a:cubicBezTo>
                    <a:pt x="779399" y="0"/>
                    <a:pt x="829818" y="50419"/>
                    <a:pt x="829818" y="112649"/>
                  </a:cubicBezTo>
                  <a:lnTo>
                    <a:pt x="829818" y="563118"/>
                  </a:lnTo>
                  <a:cubicBezTo>
                    <a:pt x="829818" y="625348"/>
                    <a:pt x="779399" y="675767"/>
                    <a:pt x="717169" y="675767"/>
                  </a:cubicBezTo>
                  <a:lnTo>
                    <a:pt x="112649" y="675767"/>
                  </a:lnTo>
                  <a:cubicBezTo>
                    <a:pt x="50419" y="675640"/>
                    <a:pt x="0" y="625221"/>
                    <a:pt x="0" y="563118"/>
                  </a:cubicBezTo>
                  <a:close/>
                </a:path>
              </a:pathLst>
            </a:custGeom>
            <a:solidFill>
              <a:srgbClr val="FFFFFF"/>
            </a:solidFill>
          </p:spPr>
        </p:sp>
      </p:grpSp>
      <p:grpSp>
        <p:nvGrpSpPr>
          <p:cNvPr id="12" name="Group 12"/>
          <p:cNvGrpSpPr/>
          <p:nvPr/>
        </p:nvGrpSpPr>
        <p:grpSpPr>
          <a:xfrm>
            <a:off x="4487772" y="-20267541"/>
            <a:ext cx="508613" cy="429464"/>
            <a:chOff x="0" y="0"/>
            <a:chExt cx="678150" cy="572618"/>
          </a:xfrm>
        </p:grpSpPr>
        <p:sp>
          <p:nvSpPr>
            <p:cNvPr id="13" name="Freeform 13"/>
            <p:cNvSpPr/>
            <p:nvPr/>
          </p:nvSpPr>
          <p:spPr>
            <a:xfrm>
              <a:off x="0" y="0"/>
              <a:ext cx="678180" cy="572643"/>
            </a:xfrm>
            <a:custGeom>
              <a:avLst/>
              <a:gdLst/>
              <a:ahLst/>
              <a:cxnLst/>
              <a:rect l="l" t="t" r="r" b="b"/>
              <a:pathLst>
                <a:path w="678180" h="572643">
                  <a:moveTo>
                    <a:pt x="339090" y="0"/>
                  </a:moveTo>
                  <a:cubicBezTo>
                    <a:pt x="151765" y="0"/>
                    <a:pt x="0" y="127889"/>
                    <a:pt x="0" y="285750"/>
                  </a:cubicBezTo>
                  <a:cubicBezTo>
                    <a:pt x="0" y="381381"/>
                    <a:pt x="0" y="477012"/>
                    <a:pt x="0" y="572643"/>
                  </a:cubicBezTo>
                  <a:lnTo>
                    <a:pt x="88646" y="572643"/>
                  </a:lnTo>
                  <a:lnTo>
                    <a:pt x="88646" y="280162"/>
                  </a:lnTo>
                  <a:cubicBezTo>
                    <a:pt x="88646" y="163703"/>
                    <a:pt x="200787" y="69215"/>
                    <a:pt x="339090" y="69215"/>
                  </a:cubicBezTo>
                  <a:cubicBezTo>
                    <a:pt x="477393" y="69215"/>
                    <a:pt x="589534" y="163703"/>
                    <a:pt x="589534" y="280162"/>
                  </a:cubicBezTo>
                  <a:lnTo>
                    <a:pt x="589534" y="572643"/>
                  </a:lnTo>
                  <a:lnTo>
                    <a:pt x="678180" y="572643"/>
                  </a:lnTo>
                  <a:lnTo>
                    <a:pt x="678180" y="285750"/>
                  </a:lnTo>
                  <a:cubicBezTo>
                    <a:pt x="678180" y="127889"/>
                    <a:pt x="526288" y="0"/>
                    <a:pt x="339090" y="0"/>
                  </a:cubicBezTo>
                  <a:close/>
                </a:path>
              </a:pathLst>
            </a:custGeom>
            <a:solidFill>
              <a:srgbClr val="FFFFFF"/>
            </a:solidFill>
          </p:spPr>
        </p:sp>
      </p:grpSp>
      <p:grpSp>
        <p:nvGrpSpPr>
          <p:cNvPr id="14" name="Group 14"/>
          <p:cNvGrpSpPr/>
          <p:nvPr/>
        </p:nvGrpSpPr>
        <p:grpSpPr>
          <a:xfrm>
            <a:off x="5760236" y="-19105576"/>
            <a:ext cx="2428275" cy="1200891"/>
            <a:chOff x="0" y="0"/>
            <a:chExt cx="3237700" cy="1601188"/>
          </a:xfrm>
        </p:grpSpPr>
        <p:sp>
          <p:nvSpPr>
            <p:cNvPr id="15" name="Freeform 15"/>
            <p:cNvSpPr/>
            <p:nvPr/>
          </p:nvSpPr>
          <p:spPr>
            <a:xfrm>
              <a:off x="0" y="0"/>
              <a:ext cx="3237738" cy="1601216"/>
            </a:xfrm>
            <a:custGeom>
              <a:avLst/>
              <a:gdLst/>
              <a:ahLst/>
              <a:cxnLst/>
              <a:rect l="l" t="t" r="r" b="b"/>
              <a:pathLst>
                <a:path w="3237738" h="1601216">
                  <a:moveTo>
                    <a:pt x="0" y="800608"/>
                  </a:moveTo>
                  <a:cubicBezTo>
                    <a:pt x="0" y="358394"/>
                    <a:pt x="358394" y="0"/>
                    <a:pt x="800608" y="0"/>
                  </a:cubicBezTo>
                  <a:lnTo>
                    <a:pt x="2437130" y="0"/>
                  </a:lnTo>
                  <a:cubicBezTo>
                    <a:pt x="2879344" y="0"/>
                    <a:pt x="3237738" y="358394"/>
                    <a:pt x="3237738" y="800608"/>
                  </a:cubicBezTo>
                  <a:cubicBezTo>
                    <a:pt x="3237738" y="1242822"/>
                    <a:pt x="2879344" y="1601216"/>
                    <a:pt x="2437130" y="1601216"/>
                  </a:cubicBezTo>
                  <a:lnTo>
                    <a:pt x="800608" y="1601216"/>
                  </a:lnTo>
                  <a:cubicBezTo>
                    <a:pt x="358394" y="1601216"/>
                    <a:pt x="0" y="1242695"/>
                    <a:pt x="0" y="800608"/>
                  </a:cubicBezTo>
                  <a:close/>
                </a:path>
              </a:pathLst>
            </a:custGeom>
            <a:solidFill>
              <a:srgbClr val="548135"/>
            </a:solidFill>
          </p:spPr>
        </p:sp>
        <p:sp>
          <p:nvSpPr>
            <p:cNvPr id="16" name="TextBox 16"/>
            <p:cNvSpPr txBox="1"/>
            <p:nvPr/>
          </p:nvSpPr>
          <p:spPr>
            <a:xfrm>
              <a:off x="0" y="-57150"/>
              <a:ext cx="3237700" cy="1658338"/>
            </a:xfrm>
            <a:prstGeom prst="rect">
              <a:avLst/>
            </a:prstGeom>
          </p:spPr>
          <p:txBody>
            <a:bodyPr lIns="50800" tIns="50800" rIns="50800" bIns="50800" rtlCol="0" anchor="ctr"/>
            <a:lstStyle/>
            <a:p>
              <a:pPr algn="l">
                <a:lnSpc>
                  <a:spcPts val="3240"/>
                </a:lnSpc>
              </a:pPr>
              <a:r>
                <a:rPr lang="en-US" sz="2700">
                  <a:solidFill>
                    <a:srgbClr val="FFFFFF"/>
                  </a:solidFill>
                  <a:latin typeface="Arial"/>
                </a:rPr>
                <a:t>Group </a:t>
              </a:r>
            </a:p>
            <a:p>
              <a:pPr algn="l">
                <a:lnSpc>
                  <a:spcPts val="3240"/>
                </a:lnSpc>
              </a:pPr>
              <a:r>
                <a:rPr lang="en-US" sz="2700">
                  <a:solidFill>
                    <a:srgbClr val="FFFFFF"/>
                  </a:solidFill>
                  <a:latin typeface="Arial"/>
                </a:rPr>
                <a:t>Name</a:t>
              </a:r>
            </a:p>
          </p:txBody>
        </p:sp>
      </p:grpSp>
      <p:grpSp>
        <p:nvGrpSpPr>
          <p:cNvPr id="17" name="Group 17"/>
          <p:cNvGrpSpPr/>
          <p:nvPr/>
        </p:nvGrpSpPr>
        <p:grpSpPr>
          <a:xfrm>
            <a:off x="7119360" y="-19002933"/>
            <a:ext cx="987714" cy="995605"/>
            <a:chOff x="0" y="0"/>
            <a:chExt cx="1316952" cy="1327474"/>
          </a:xfrm>
        </p:grpSpPr>
        <p:sp>
          <p:nvSpPr>
            <p:cNvPr id="18" name="Freeform 18"/>
            <p:cNvSpPr/>
            <p:nvPr/>
          </p:nvSpPr>
          <p:spPr>
            <a:xfrm>
              <a:off x="0" y="0"/>
              <a:ext cx="1316990" cy="1327404"/>
            </a:xfrm>
            <a:custGeom>
              <a:avLst/>
              <a:gdLst/>
              <a:ahLst/>
              <a:cxnLst/>
              <a:rect l="l" t="t" r="r" b="b"/>
              <a:pathLst>
                <a:path w="1316990" h="1327404">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t="-38186" r="2" b="-38191"/>
              </a:stretch>
            </a:blipFill>
          </p:spPr>
        </p:sp>
      </p:grpSp>
      <p:grpSp>
        <p:nvGrpSpPr>
          <p:cNvPr id="19" name="Group 19"/>
          <p:cNvGrpSpPr/>
          <p:nvPr/>
        </p:nvGrpSpPr>
        <p:grpSpPr>
          <a:xfrm>
            <a:off x="9547634" y="-25125338"/>
            <a:ext cx="7507912" cy="6758609"/>
            <a:chOff x="0" y="0"/>
            <a:chExt cx="10010550" cy="9011478"/>
          </a:xfrm>
        </p:grpSpPr>
        <p:sp>
          <p:nvSpPr>
            <p:cNvPr id="20" name="Freeform 20"/>
            <p:cNvSpPr/>
            <p:nvPr/>
          </p:nvSpPr>
          <p:spPr>
            <a:xfrm>
              <a:off x="0" y="0"/>
              <a:ext cx="10010521" cy="9011539"/>
            </a:xfrm>
            <a:custGeom>
              <a:avLst/>
              <a:gdLst/>
              <a:ahLst/>
              <a:cxnLst/>
              <a:rect l="l" t="t" r="r" b="b"/>
              <a:pathLst>
                <a:path w="10010521" h="9011539">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id="21" name="Group 21"/>
          <p:cNvGrpSpPr/>
          <p:nvPr/>
        </p:nvGrpSpPr>
        <p:grpSpPr>
          <a:xfrm>
            <a:off x="747732" y="-17656602"/>
            <a:ext cx="7065258" cy="2096220"/>
            <a:chOff x="0" y="0"/>
            <a:chExt cx="9420344" cy="2794960"/>
          </a:xfrm>
        </p:grpSpPr>
        <p:sp>
          <p:nvSpPr>
            <p:cNvPr id="22" name="Freeform 22"/>
            <p:cNvSpPr/>
            <p:nvPr/>
          </p:nvSpPr>
          <p:spPr>
            <a:xfrm>
              <a:off x="0" y="0"/>
              <a:ext cx="9420352" cy="2794889"/>
            </a:xfrm>
            <a:custGeom>
              <a:avLst/>
              <a:gdLst/>
              <a:ahLst/>
              <a:cxnLst/>
              <a:rect l="l" t="t" r="r" b="b"/>
              <a:pathLst>
                <a:path w="9420352" h="2794889">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id="23" name="Group 23"/>
          <p:cNvGrpSpPr/>
          <p:nvPr/>
        </p:nvGrpSpPr>
        <p:grpSpPr>
          <a:xfrm>
            <a:off x="1039763" y="-17286753"/>
            <a:ext cx="1466656" cy="1345721"/>
            <a:chOff x="0" y="0"/>
            <a:chExt cx="1955541" cy="1794294"/>
          </a:xfrm>
        </p:grpSpPr>
        <p:sp>
          <p:nvSpPr>
            <p:cNvPr id="24" name="Freeform 24"/>
            <p:cNvSpPr/>
            <p:nvPr/>
          </p:nvSpPr>
          <p:spPr>
            <a:xfrm>
              <a:off x="0" y="0"/>
              <a:ext cx="1955546" cy="1794383"/>
            </a:xfrm>
            <a:custGeom>
              <a:avLst/>
              <a:gdLst/>
              <a:ahLst/>
              <a:cxnLst/>
              <a:rect l="l" t="t" r="r" b="b"/>
              <a:pathLst>
                <a:path w="1955546" h="1794383">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5"/>
              <a:stretch>
                <a:fillRect t="-13657" b="-13652"/>
              </a:stretch>
            </a:blipFill>
          </p:spPr>
        </p:sp>
      </p:grpSp>
      <p:grpSp>
        <p:nvGrpSpPr>
          <p:cNvPr id="25" name="Group 25"/>
          <p:cNvGrpSpPr/>
          <p:nvPr/>
        </p:nvGrpSpPr>
        <p:grpSpPr>
          <a:xfrm>
            <a:off x="728932" y="-15365524"/>
            <a:ext cx="3615645" cy="3973234"/>
            <a:chOff x="0" y="0"/>
            <a:chExt cx="4820860" cy="5297646"/>
          </a:xfrm>
        </p:grpSpPr>
        <p:sp>
          <p:nvSpPr>
            <p:cNvPr id="26" name="Freeform 26"/>
            <p:cNvSpPr/>
            <p:nvPr/>
          </p:nvSpPr>
          <p:spPr>
            <a:xfrm>
              <a:off x="0" y="0"/>
              <a:ext cx="4820920" cy="5297678"/>
            </a:xfrm>
            <a:custGeom>
              <a:avLst/>
              <a:gdLst/>
              <a:ahLst/>
              <a:cxnLst/>
              <a:rect l="l" t="t" r="r" b="b"/>
              <a:pathLst>
                <a:path w="4820920" h="5297678">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id="27" name="Group 27"/>
          <p:cNvGrpSpPr/>
          <p:nvPr/>
        </p:nvGrpSpPr>
        <p:grpSpPr>
          <a:xfrm>
            <a:off x="1008555" y="-15064127"/>
            <a:ext cx="3067804" cy="3343686"/>
            <a:chOff x="0" y="0"/>
            <a:chExt cx="4090406" cy="4458248"/>
          </a:xfrm>
        </p:grpSpPr>
        <p:sp>
          <p:nvSpPr>
            <p:cNvPr id="28" name="Freeform 28"/>
            <p:cNvSpPr/>
            <p:nvPr/>
          </p:nvSpPr>
          <p:spPr>
            <a:xfrm>
              <a:off x="0" y="0"/>
              <a:ext cx="4090416" cy="4458208"/>
            </a:xfrm>
            <a:custGeom>
              <a:avLst/>
              <a:gdLst/>
              <a:ahLst/>
              <a:cxnLst/>
              <a:rect l="l" t="t" r="r" b="b"/>
              <a:pathLst>
                <a:path w="4090416" h="4458208">
                  <a:moveTo>
                    <a:pt x="0" y="0"/>
                  </a:moveTo>
                  <a:lnTo>
                    <a:pt x="4090416" y="0"/>
                  </a:lnTo>
                  <a:lnTo>
                    <a:pt x="4090416" y="4458208"/>
                  </a:lnTo>
                  <a:lnTo>
                    <a:pt x="0" y="4458208"/>
                  </a:lnTo>
                  <a:close/>
                </a:path>
              </a:pathLst>
            </a:custGeom>
            <a:solidFill>
              <a:srgbClr val="4472C4"/>
            </a:solidFill>
          </p:spPr>
        </p:sp>
        <p:sp>
          <p:nvSpPr>
            <p:cNvPr id="29" name="TextBox 29"/>
            <p:cNvSpPr txBox="1"/>
            <p:nvPr/>
          </p:nvSpPr>
          <p:spPr>
            <a:xfrm>
              <a:off x="0" y="-9525"/>
              <a:ext cx="4090406"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a:t>
              </a:r>
            </a:p>
          </p:txBody>
        </p:sp>
      </p:grpSp>
      <p:grpSp>
        <p:nvGrpSpPr>
          <p:cNvPr id="30" name="Group 30"/>
          <p:cNvGrpSpPr/>
          <p:nvPr/>
        </p:nvGrpSpPr>
        <p:grpSpPr>
          <a:xfrm>
            <a:off x="4421068" y="-15365524"/>
            <a:ext cx="3453409" cy="3973234"/>
            <a:chOff x="0" y="0"/>
            <a:chExt cx="4604546" cy="5297646"/>
          </a:xfrm>
        </p:grpSpPr>
        <p:sp>
          <p:nvSpPr>
            <p:cNvPr id="31" name="Freeform 31"/>
            <p:cNvSpPr/>
            <p:nvPr/>
          </p:nvSpPr>
          <p:spPr>
            <a:xfrm>
              <a:off x="0" y="0"/>
              <a:ext cx="4604639" cy="5297678"/>
            </a:xfrm>
            <a:custGeom>
              <a:avLst/>
              <a:gdLst/>
              <a:ahLst/>
              <a:cxnLst/>
              <a:rect l="l" t="t" r="r" b="b"/>
              <a:pathLst>
                <a:path w="4604639" h="5297678">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id="32" name="Group 32"/>
          <p:cNvGrpSpPr/>
          <p:nvPr/>
        </p:nvGrpSpPr>
        <p:grpSpPr>
          <a:xfrm>
            <a:off x="4677405" y="-15109735"/>
            <a:ext cx="2930151" cy="3343686"/>
            <a:chOff x="0" y="0"/>
            <a:chExt cx="3906868" cy="4458248"/>
          </a:xfrm>
        </p:grpSpPr>
        <p:sp>
          <p:nvSpPr>
            <p:cNvPr id="33" name="Freeform 33"/>
            <p:cNvSpPr/>
            <p:nvPr/>
          </p:nvSpPr>
          <p:spPr>
            <a:xfrm>
              <a:off x="0" y="0"/>
              <a:ext cx="3906901" cy="4458208"/>
            </a:xfrm>
            <a:custGeom>
              <a:avLst/>
              <a:gdLst/>
              <a:ahLst/>
              <a:cxnLst/>
              <a:rect l="l" t="t" r="r" b="b"/>
              <a:pathLst>
                <a:path w="3906901" h="4458208">
                  <a:moveTo>
                    <a:pt x="0" y="0"/>
                  </a:moveTo>
                  <a:lnTo>
                    <a:pt x="3906901" y="0"/>
                  </a:lnTo>
                  <a:lnTo>
                    <a:pt x="3906901" y="4458208"/>
                  </a:lnTo>
                  <a:lnTo>
                    <a:pt x="0" y="4458208"/>
                  </a:lnTo>
                  <a:close/>
                </a:path>
              </a:pathLst>
            </a:custGeom>
            <a:solidFill>
              <a:srgbClr val="4472C4"/>
            </a:solidFill>
          </p:spPr>
        </p:sp>
        <p:sp>
          <p:nvSpPr>
            <p:cNvPr id="34" name="TextBox 34"/>
            <p:cNvSpPr txBox="1"/>
            <p:nvPr/>
          </p:nvSpPr>
          <p:spPr>
            <a:xfrm>
              <a:off x="0" y="-9525"/>
              <a:ext cx="3906868" cy="4467773"/>
            </a:xfrm>
            <a:prstGeom prst="rect">
              <a:avLst/>
            </a:prstGeom>
          </p:spPr>
          <p:txBody>
            <a:bodyPr lIns="50800" tIns="50800" rIns="50800" bIns="50800" rtlCol="0" anchor="ctr"/>
            <a:lstStyle/>
            <a:p>
              <a:pPr algn="ctr">
                <a:lnSpc>
                  <a:spcPts val="3240"/>
                </a:lnSpc>
              </a:pPr>
              <a:r>
                <a:rPr lang="en-US" sz="2700" spc="25">
                  <a:solidFill>
                    <a:srgbClr val="FFFFFF"/>
                  </a:solidFill>
                  <a:latin typeface="TT Rounds Condensed"/>
                </a:rPr>
                <a:t>Chèn ảnh 2</a:t>
              </a:r>
            </a:p>
          </p:txBody>
        </p:sp>
      </p:grpSp>
      <p:sp>
        <p:nvSpPr>
          <p:cNvPr id="35" name="Freeform 35"/>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6" name="Group 36"/>
          <p:cNvGrpSpPr/>
          <p:nvPr/>
        </p:nvGrpSpPr>
        <p:grpSpPr>
          <a:xfrm>
            <a:off x="9517224" y="-32606062"/>
            <a:ext cx="6842860" cy="1450471"/>
            <a:chOff x="0" y="0"/>
            <a:chExt cx="9123814" cy="1933962"/>
          </a:xfrm>
        </p:grpSpPr>
        <p:sp>
          <p:nvSpPr>
            <p:cNvPr id="37" name="Freeform 37"/>
            <p:cNvSpPr/>
            <p:nvPr/>
          </p:nvSpPr>
          <p:spPr>
            <a:xfrm>
              <a:off x="0" y="0"/>
              <a:ext cx="9123807" cy="1933956"/>
            </a:xfrm>
            <a:custGeom>
              <a:avLst/>
              <a:gdLst/>
              <a:ahLst/>
              <a:cxnLst/>
              <a:rect l="l" t="t" r="r" b="b"/>
              <a:pathLst>
                <a:path w="9123807" h="1933956">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E55039"/>
            </a:solidFill>
          </p:spPr>
        </p:sp>
        <p:sp>
          <p:nvSpPr>
            <p:cNvPr id="38" name="TextBox 38"/>
            <p:cNvSpPr txBox="1"/>
            <p:nvPr/>
          </p:nvSpPr>
          <p:spPr>
            <a:xfrm>
              <a:off x="0" y="-85725"/>
              <a:ext cx="9123814" cy="2019687"/>
            </a:xfrm>
            <a:prstGeom prst="rect">
              <a:avLst/>
            </a:prstGeom>
          </p:spPr>
          <p:txBody>
            <a:bodyPr lIns="50800" tIns="50800" rIns="50800" bIns="50800" rtlCol="0" anchor="ctr"/>
            <a:lstStyle/>
            <a:p>
              <a:pPr algn="ctr">
                <a:lnSpc>
                  <a:spcPts val="5040"/>
                </a:lnSpc>
              </a:pPr>
              <a:r>
                <a:rPr lang="en-US" sz="4200">
                  <a:solidFill>
                    <a:srgbClr val="FFFFFF"/>
                  </a:solidFill>
                  <a:latin typeface="Arial Bold"/>
                </a:rPr>
                <a:t>Nội dung thuyết trình</a:t>
              </a:r>
            </a:p>
          </p:txBody>
        </p:sp>
      </p:grpSp>
      <p:sp>
        <p:nvSpPr>
          <p:cNvPr id="39" name="Freeform 3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0" name="Freeform 4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1" name="Freeform 4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42" name="Freeform 4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43" name="TextBox 43"/>
          <p:cNvSpPr txBox="1"/>
          <p:nvPr/>
        </p:nvSpPr>
        <p:spPr>
          <a:xfrm>
            <a:off x="742914" y="-19239422"/>
            <a:ext cx="3931472" cy="1425486"/>
          </a:xfrm>
          <a:prstGeom prst="rect">
            <a:avLst/>
          </a:prstGeom>
        </p:spPr>
        <p:txBody>
          <a:bodyPr lIns="0" tIns="0" rIns="0" bIns="0" rtlCol="0" anchor="t">
            <a:spAutoFit/>
          </a:bodyPr>
          <a:lstStyle/>
          <a:p>
            <a:pPr algn="l">
              <a:lnSpc>
                <a:spcPts val="5040"/>
              </a:lnSpc>
            </a:pPr>
            <a:r>
              <a:rPr lang="en-US" sz="4200">
                <a:solidFill>
                  <a:srgbClr val="000000"/>
                </a:solidFill>
                <a:latin typeface="Arial Bold"/>
              </a:rPr>
              <a:t>Môn học Thuyết trình</a:t>
            </a:r>
          </a:p>
        </p:txBody>
      </p:sp>
      <p:sp>
        <p:nvSpPr>
          <p:cNvPr id="44" name="TextBox 44"/>
          <p:cNvSpPr txBox="1"/>
          <p:nvPr/>
        </p:nvSpPr>
        <p:spPr>
          <a:xfrm>
            <a:off x="2648031" y="-17086633"/>
            <a:ext cx="3543148" cy="472123"/>
          </a:xfrm>
          <a:prstGeom prst="rect">
            <a:avLst/>
          </a:prstGeom>
        </p:spPr>
        <p:txBody>
          <a:bodyPr lIns="0" tIns="0" rIns="0" bIns="0" rtlCol="0" anchor="t">
            <a:spAutoFit/>
          </a:bodyPr>
          <a:lstStyle/>
          <a:p>
            <a:pPr algn="l">
              <a:lnSpc>
                <a:spcPts val="3240"/>
              </a:lnSpc>
            </a:pPr>
            <a:r>
              <a:rPr lang="en-US" sz="2700" spc="25">
                <a:solidFill>
                  <a:srgbClr val="FFFFFF"/>
                </a:solidFill>
                <a:latin typeface="TT Rounds Condensed"/>
              </a:rPr>
              <a:t>Chèn hình ảnh bạn thích </a:t>
            </a:r>
          </a:p>
        </p:txBody>
      </p:sp>
      <p:sp>
        <p:nvSpPr>
          <p:cNvPr id="45" name="TextBox 45"/>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1. OBJECTIVES</a:t>
            </a:r>
          </a:p>
        </p:txBody>
      </p:sp>
      <p:sp>
        <p:nvSpPr>
          <p:cNvPr id="46" name="TextBox 46"/>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Building a Chat Application:</a:t>
            </a:r>
          </a:p>
        </p:txBody>
      </p:sp>
      <p:sp>
        <p:nvSpPr>
          <p:cNvPr id="47" name="TextBox 47"/>
          <p:cNvSpPr txBox="1"/>
          <p:nvPr/>
        </p:nvSpPr>
        <p:spPr>
          <a:xfrm>
            <a:off x="3786428" y="2452922"/>
            <a:ext cx="13269118" cy="653249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Enable users to send and receive messages in real-time.</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Implement basic user authentication for secure communication.</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Support one-on-one messaging between users and allow group conversation. Allow users to see member list, add/remove members and leave chat rooms.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Provide a friendship feature.</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Offline messaging and save old conversation</a:t>
            </a:r>
          </a:p>
          <a:p>
            <a:pPr>
              <a:lnSpc>
                <a:spcPts val="4317"/>
              </a:lnSpc>
            </a:pPr>
            <a:endParaRPr lang="en-US" sz="3399">
              <a:solidFill>
                <a:srgbClr val="000000"/>
              </a:solidFill>
              <a:latin typeface="Arimo"/>
            </a:endParaRPr>
          </a:p>
        </p:txBody>
      </p:sp>
      <p:sp>
        <p:nvSpPr>
          <p:cNvPr id="48" name="TextBox 48"/>
          <p:cNvSpPr txBox="1"/>
          <p:nvPr/>
        </p:nvSpPr>
        <p:spPr>
          <a:xfrm>
            <a:off x="449007" y="8826334"/>
            <a:ext cx="725463"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2. APPLICATION SCRIPTS</a:t>
            </a:r>
          </a:p>
        </p:txBody>
      </p:sp>
      <p:sp>
        <p:nvSpPr>
          <p:cNvPr id="14" name="TextBox 14"/>
          <p:cNvSpPr txBox="1"/>
          <p:nvPr/>
        </p:nvSpPr>
        <p:spPr>
          <a:xfrm>
            <a:off x="3786428" y="2452922"/>
            <a:ext cx="13269118" cy="6532499"/>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Authentication: Users can login/register/logout in the system.</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User list manipulation: The program shows friend list and online list. Users can send a friend request to online users. </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Room list manipulation: The program shows the list of all the conversations of the user. Users can create a new group chat and add/remove members.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Messaging: Users send messages to one another or to a group chat.</a:t>
            </a:r>
          </a:p>
          <a:p>
            <a:pPr>
              <a:lnSpc>
                <a:spcPts val="4317"/>
              </a:lnSpc>
            </a:pPr>
            <a:endParaRPr lang="en-US" sz="3399">
              <a:solidFill>
                <a:srgbClr val="000000"/>
              </a:solidFill>
              <a:latin typeface="Arimo"/>
            </a:endParaRP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There’re 4 main actions:</a:t>
            </a:r>
          </a:p>
        </p:txBody>
      </p:sp>
      <p:sp>
        <p:nvSpPr>
          <p:cNvPr id="16" name="TextBox 16"/>
          <p:cNvSpPr txBox="1"/>
          <p:nvPr/>
        </p:nvSpPr>
        <p:spPr>
          <a:xfrm>
            <a:off x="488000" y="8826334"/>
            <a:ext cx="647477"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3" name="Group 13"/>
          <p:cNvGrpSpPr/>
          <p:nvPr/>
        </p:nvGrpSpPr>
        <p:grpSpPr>
          <a:xfrm>
            <a:off x="8559229" y="2649715"/>
            <a:ext cx="1505975" cy="434801"/>
            <a:chOff x="0" y="0"/>
            <a:chExt cx="4561663" cy="1317031"/>
          </a:xfrm>
        </p:grpSpPr>
        <p:sp>
          <p:nvSpPr>
            <p:cNvPr id="14" name="Freeform 14"/>
            <p:cNvSpPr/>
            <p:nvPr/>
          </p:nvSpPr>
          <p:spPr>
            <a:xfrm>
              <a:off x="0" y="0"/>
              <a:ext cx="4561671" cy="1316997"/>
            </a:xfrm>
            <a:custGeom>
              <a:avLst/>
              <a:gdLst/>
              <a:ahLst/>
              <a:cxnLst/>
              <a:rect l="l" t="t" r="r" b="b"/>
              <a:pathLst>
                <a:path w="4561671" h="1316997">
                  <a:moveTo>
                    <a:pt x="0" y="335847"/>
                  </a:moveTo>
                  <a:cubicBezTo>
                    <a:pt x="0" y="150389"/>
                    <a:pt x="154544" y="0"/>
                    <a:pt x="345126" y="0"/>
                  </a:cubicBezTo>
                  <a:lnTo>
                    <a:pt x="4216541" y="0"/>
                  </a:lnTo>
                  <a:cubicBezTo>
                    <a:pt x="4407184" y="0"/>
                    <a:pt x="4561671" y="150389"/>
                    <a:pt x="4561671" y="335847"/>
                  </a:cubicBezTo>
                  <a:lnTo>
                    <a:pt x="4561671" y="981150"/>
                  </a:lnTo>
                  <a:cubicBezTo>
                    <a:pt x="4561671" y="1166668"/>
                    <a:pt x="4407122" y="1316997"/>
                    <a:pt x="4216541" y="1316997"/>
                  </a:cubicBezTo>
                  <a:lnTo>
                    <a:pt x="345126" y="1316997"/>
                  </a:lnTo>
                  <a:cubicBezTo>
                    <a:pt x="154483" y="1316997"/>
                    <a:pt x="0" y="1166608"/>
                    <a:pt x="0" y="981150"/>
                  </a:cubicBezTo>
                  <a:close/>
                </a:path>
              </a:pathLst>
            </a:custGeom>
            <a:solidFill>
              <a:srgbClr val="FFF4EF"/>
            </a:solidFill>
          </p:spPr>
        </p:sp>
      </p:grpSp>
      <p:sp>
        <p:nvSpPr>
          <p:cNvPr id="15" name="Freeform 15"/>
          <p:cNvSpPr/>
          <p:nvPr/>
        </p:nvSpPr>
        <p:spPr>
          <a:xfrm>
            <a:off x="3211015" y="2373067"/>
            <a:ext cx="13708378" cy="6283007"/>
          </a:xfrm>
          <a:custGeom>
            <a:avLst/>
            <a:gdLst/>
            <a:ahLst/>
            <a:cxnLst/>
            <a:rect l="l" t="t" r="r" b="b"/>
            <a:pathLst>
              <a:path w="13708378" h="6283007">
                <a:moveTo>
                  <a:pt x="0" y="0"/>
                </a:moveTo>
                <a:lnTo>
                  <a:pt x="13708378" y="0"/>
                </a:lnTo>
                <a:lnTo>
                  <a:pt x="13708378" y="6283006"/>
                </a:lnTo>
                <a:lnTo>
                  <a:pt x="0" y="6283006"/>
                </a:lnTo>
                <a:lnTo>
                  <a:pt x="0" y="0"/>
                </a:lnTo>
                <a:close/>
              </a:path>
            </a:pathLst>
          </a:custGeom>
          <a:blipFill>
            <a:blip r:embed="rId12"/>
            <a:stretch>
              <a:fillRect/>
            </a:stretch>
          </a:blipFill>
        </p:spPr>
      </p:sp>
      <p:sp>
        <p:nvSpPr>
          <p:cNvPr id="16" name="TextBox 16"/>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7" name="TextBox 17"/>
          <p:cNvSpPr txBox="1"/>
          <p:nvPr/>
        </p:nvSpPr>
        <p:spPr>
          <a:xfrm>
            <a:off x="452505" y="8826334"/>
            <a:ext cx="718468"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6196859" y="2085975"/>
            <a:ext cx="10625248" cy="1675255"/>
          </a:xfrm>
          <a:custGeom>
            <a:avLst/>
            <a:gdLst/>
            <a:ahLst/>
            <a:cxnLst/>
            <a:rect l="l" t="t" r="r" b="b"/>
            <a:pathLst>
              <a:path w="10625248" h="1675255">
                <a:moveTo>
                  <a:pt x="0" y="0"/>
                </a:moveTo>
                <a:lnTo>
                  <a:pt x="10625248" y="0"/>
                </a:lnTo>
                <a:lnTo>
                  <a:pt x="10625248" y="1675255"/>
                </a:lnTo>
                <a:lnTo>
                  <a:pt x="0" y="1675255"/>
                </a:lnTo>
                <a:lnTo>
                  <a:pt x="0" y="0"/>
                </a:lnTo>
                <a:close/>
              </a:path>
            </a:pathLst>
          </a:custGeom>
          <a:blipFill>
            <a:blip r:embed="rId12"/>
            <a:stretch>
              <a:fillRect/>
            </a:stretch>
          </a:blipFill>
        </p:spPr>
      </p:sp>
      <p:sp>
        <p:nvSpPr>
          <p:cNvPr id="14" name="TextBox 1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Authentication:</a:t>
            </a:r>
          </a:p>
        </p:txBody>
      </p:sp>
      <p:sp>
        <p:nvSpPr>
          <p:cNvPr id="16" name="TextBox 16"/>
          <p:cNvSpPr txBox="1"/>
          <p:nvPr/>
        </p:nvSpPr>
        <p:spPr>
          <a:xfrm>
            <a:off x="4133978" y="4816790"/>
            <a:ext cx="13269118" cy="2732024"/>
          </a:xfrm>
          <a:prstGeom prst="rect">
            <a:avLst/>
          </a:prstGeom>
        </p:spPr>
        <p:txBody>
          <a:bodyPr lIns="0" tIns="0" rIns="0" bIns="0" rtlCol="0" anchor="t">
            <a:spAutoFit/>
          </a:bodyPr>
          <a:lstStyle/>
          <a:p>
            <a:pPr marL="733425" lvl="1" indent="-366395">
              <a:lnSpc>
                <a:spcPts val="4317"/>
              </a:lnSpc>
              <a:buFont typeface="Arial"/>
              <a:buChar char="•"/>
            </a:pPr>
            <a:r>
              <a:rPr lang="en-US" sz="3350" dirty="0">
                <a:solidFill>
                  <a:srgbClr val="000000"/>
                </a:solidFill>
                <a:latin typeface="Arimo"/>
              </a:rPr>
              <a:t>At first, the user needs to login for the program to load the home page. If the user doesn’t have an account, they can sign up with an available username and password.</a:t>
            </a:r>
            <a:endParaRPr lang="en-US" sz="3350" dirty="0">
              <a:solidFill>
                <a:srgbClr val="000000"/>
              </a:solidFill>
              <a:latin typeface="Arimo"/>
              <a:ea typeface="Arimo"/>
              <a:cs typeface="Arimo"/>
            </a:endParaRPr>
          </a:p>
          <a:p>
            <a:pPr marL="367030" lvl="1">
              <a:lnSpc>
                <a:spcPts val="4317"/>
              </a:lnSpc>
            </a:pPr>
            <a:endParaRPr lang="en-US" sz="3350">
              <a:solidFill>
                <a:srgbClr val="000000"/>
              </a:solidFill>
              <a:latin typeface="Arimo"/>
              <a:ea typeface="Arimo"/>
              <a:cs typeface="Arimo"/>
            </a:endParaRPr>
          </a:p>
          <a:p>
            <a:pPr>
              <a:lnSpc>
                <a:spcPts val="4317"/>
              </a:lnSpc>
            </a:pPr>
            <a:endParaRPr lang="en-US" sz="3399">
              <a:solidFill>
                <a:srgbClr val="000000"/>
              </a:solidFill>
              <a:latin typeface="Arimo"/>
            </a:endParaRPr>
          </a:p>
        </p:txBody>
      </p:sp>
      <p:grpSp>
        <p:nvGrpSpPr>
          <p:cNvPr id="17" name="Group 17"/>
          <p:cNvGrpSpPr/>
          <p:nvPr/>
        </p:nvGrpSpPr>
        <p:grpSpPr>
          <a:xfrm>
            <a:off x="12237471" y="2838510"/>
            <a:ext cx="1976911" cy="922721"/>
            <a:chOff x="0" y="0"/>
            <a:chExt cx="5988149" cy="2794960"/>
          </a:xfrm>
        </p:grpSpPr>
        <p:sp>
          <p:nvSpPr>
            <p:cNvPr id="18" name="Freeform 18"/>
            <p:cNvSpPr/>
            <p:nvPr/>
          </p:nvSpPr>
          <p:spPr>
            <a:xfrm>
              <a:off x="0" y="0"/>
              <a:ext cx="5988158" cy="2794889"/>
            </a:xfrm>
            <a:custGeom>
              <a:avLst/>
              <a:gdLst/>
              <a:ahLst/>
              <a:cxnLst/>
              <a:rect l="l" t="t" r="r" b="b"/>
              <a:pathLst>
                <a:path w="5988158" h="2794889">
                  <a:moveTo>
                    <a:pt x="0" y="712724"/>
                  </a:moveTo>
                  <a:cubicBezTo>
                    <a:pt x="0" y="319151"/>
                    <a:pt x="202872" y="0"/>
                    <a:pt x="453051" y="0"/>
                  </a:cubicBezTo>
                  <a:lnTo>
                    <a:pt x="5535104" y="0"/>
                  </a:lnTo>
                  <a:cubicBezTo>
                    <a:pt x="5785364" y="0"/>
                    <a:pt x="5988158" y="319151"/>
                    <a:pt x="5988158" y="712724"/>
                  </a:cubicBezTo>
                  <a:lnTo>
                    <a:pt x="5988158" y="2082165"/>
                  </a:lnTo>
                  <a:cubicBezTo>
                    <a:pt x="5988158" y="2475865"/>
                    <a:pt x="5785283" y="2794889"/>
                    <a:pt x="5535104" y="2794889"/>
                  </a:cubicBezTo>
                  <a:lnTo>
                    <a:pt x="453051" y="2794889"/>
                  </a:lnTo>
                  <a:cubicBezTo>
                    <a:pt x="202791" y="2794889"/>
                    <a:pt x="0" y="2475738"/>
                    <a:pt x="0" y="2082165"/>
                  </a:cubicBezTo>
                  <a:close/>
                </a:path>
              </a:pathLst>
            </a:custGeom>
            <a:solidFill>
              <a:srgbClr val="FFF4EF"/>
            </a:solidFill>
          </p:spPr>
        </p:sp>
      </p:grpSp>
      <p:grpSp>
        <p:nvGrpSpPr>
          <p:cNvPr id="19" name="Group 19"/>
          <p:cNvGrpSpPr/>
          <p:nvPr/>
        </p:nvGrpSpPr>
        <p:grpSpPr>
          <a:xfrm>
            <a:off x="14536762" y="2606147"/>
            <a:ext cx="2055246" cy="922721"/>
            <a:chOff x="0" y="0"/>
            <a:chExt cx="6225429" cy="2794960"/>
          </a:xfrm>
        </p:grpSpPr>
        <p:sp>
          <p:nvSpPr>
            <p:cNvPr id="20" name="Freeform 20"/>
            <p:cNvSpPr/>
            <p:nvPr/>
          </p:nvSpPr>
          <p:spPr>
            <a:xfrm>
              <a:off x="0" y="0"/>
              <a:ext cx="6225437" cy="2794889"/>
            </a:xfrm>
            <a:custGeom>
              <a:avLst/>
              <a:gdLst/>
              <a:ahLst/>
              <a:cxnLst/>
              <a:rect l="l" t="t" r="r" b="b"/>
              <a:pathLst>
                <a:path w="6225437" h="2794889">
                  <a:moveTo>
                    <a:pt x="0" y="712724"/>
                  </a:moveTo>
                  <a:cubicBezTo>
                    <a:pt x="0" y="319151"/>
                    <a:pt x="210911" y="0"/>
                    <a:pt x="471003" y="0"/>
                  </a:cubicBezTo>
                  <a:lnTo>
                    <a:pt x="5754431" y="0"/>
                  </a:lnTo>
                  <a:cubicBezTo>
                    <a:pt x="6014608" y="0"/>
                    <a:pt x="6225437" y="319151"/>
                    <a:pt x="6225437" y="712724"/>
                  </a:cubicBezTo>
                  <a:lnTo>
                    <a:pt x="6225437" y="2082165"/>
                  </a:lnTo>
                  <a:cubicBezTo>
                    <a:pt x="6225437" y="2475865"/>
                    <a:pt x="6014524" y="2794889"/>
                    <a:pt x="5754431" y="2794889"/>
                  </a:cubicBezTo>
                  <a:lnTo>
                    <a:pt x="471003" y="2794889"/>
                  </a:lnTo>
                  <a:cubicBezTo>
                    <a:pt x="210827" y="2794889"/>
                    <a:pt x="0" y="2475738"/>
                    <a:pt x="0" y="2082165"/>
                  </a:cubicBezTo>
                  <a:close/>
                </a:path>
              </a:pathLst>
            </a:custGeom>
            <a:solidFill>
              <a:srgbClr val="FFFFFF"/>
            </a:solidFill>
          </p:spPr>
        </p:sp>
      </p:grpSp>
      <p:sp>
        <p:nvSpPr>
          <p:cNvPr id="21" name="TextBox 21"/>
          <p:cNvSpPr txBox="1"/>
          <p:nvPr/>
        </p:nvSpPr>
        <p:spPr>
          <a:xfrm>
            <a:off x="15072099" y="2766470"/>
            <a:ext cx="984572" cy="533400"/>
          </a:xfrm>
          <a:prstGeom prst="rect">
            <a:avLst/>
          </a:prstGeom>
        </p:spPr>
        <p:txBody>
          <a:bodyPr lIns="0" tIns="0" rIns="0" bIns="0" rtlCol="0" anchor="t">
            <a:spAutoFit/>
          </a:bodyPr>
          <a:lstStyle/>
          <a:p>
            <a:pPr algn="ctr">
              <a:lnSpc>
                <a:spcPts val="3719"/>
              </a:lnSpc>
              <a:spcBef>
                <a:spcPct val="0"/>
              </a:spcBef>
            </a:pPr>
            <a:r>
              <a:rPr lang="en-US" sz="3099">
                <a:solidFill>
                  <a:srgbClr val="000000"/>
                </a:solidFill>
                <a:latin typeface="Arial"/>
              </a:rPr>
              <a:t>Menu</a:t>
            </a:r>
          </a:p>
        </p:txBody>
      </p:sp>
      <p:sp>
        <p:nvSpPr>
          <p:cNvPr id="22" name="TextBox 22"/>
          <p:cNvSpPr txBox="1"/>
          <p:nvPr/>
        </p:nvSpPr>
        <p:spPr>
          <a:xfrm>
            <a:off x="514901" y="8826334"/>
            <a:ext cx="593675"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5387441" y="2085975"/>
            <a:ext cx="11871859" cy="4069749"/>
          </a:xfrm>
          <a:custGeom>
            <a:avLst/>
            <a:gdLst/>
            <a:ahLst/>
            <a:cxnLst/>
            <a:rect l="l" t="t" r="r" b="b"/>
            <a:pathLst>
              <a:path w="11871859" h="4069749">
                <a:moveTo>
                  <a:pt x="0" y="0"/>
                </a:moveTo>
                <a:lnTo>
                  <a:pt x="11871859" y="0"/>
                </a:lnTo>
                <a:lnTo>
                  <a:pt x="11871859" y="4069749"/>
                </a:lnTo>
                <a:lnTo>
                  <a:pt x="0" y="4069749"/>
                </a:lnTo>
                <a:lnTo>
                  <a:pt x="0" y="0"/>
                </a:lnTo>
                <a:close/>
              </a:path>
            </a:pathLst>
          </a:custGeom>
          <a:blipFill>
            <a:blip r:embed="rId12"/>
            <a:stretch>
              <a:fillRect/>
            </a:stretch>
          </a:blipFill>
        </p:spPr>
      </p:sp>
      <p:sp>
        <p:nvSpPr>
          <p:cNvPr id="14" name="TextBox 1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dirty="0">
                <a:solidFill>
                  <a:srgbClr val="000000"/>
                </a:solidFill>
                <a:latin typeface="Arimo"/>
              </a:rPr>
              <a:t>Menu:</a:t>
            </a:r>
          </a:p>
        </p:txBody>
      </p:sp>
      <p:sp>
        <p:nvSpPr>
          <p:cNvPr id="16" name="TextBox 16"/>
          <p:cNvSpPr txBox="1"/>
          <p:nvPr/>
        </p:nvSpPr>
        <p:spPr>
          <a:xfrm>
            <a:off x="2821431" y="6460524"/>
            <a:ext cx="13269118" cy="3274949"/>
          </a:xfrm>
          <a:prstGeom prst="rect">
            <a:avLst/>
          </a:prstGeom>
        </p:spPr>
        <p:txBody>
          <a:bodyPr lIns="0" tIns="0" rIns="0" bIns="0" rtlCol="0" anchor="t">
            <a:spAutoFit/>
          </a:bodyPr>
          <a:lstStyle/>
          <a:p>
            <a:pPr marL="733425" lvl="1" indent="-366395">
              <a:lnSpc>
                <a:spcPts val="4317"/>
              </a:lnSpc>
              <a:buFont typeface="Arial"/>
              <a:buChar char="•"/>
            </a:pPr>
            <a:r>
              <a:rPr lang="en-US" sz="3350" dirty="0">
                <a:solidFill>
                  <a:srgbClr val="000000"/>
                </a:solidFill>
                <a:latin typeface="Arimo"/>
              </a:rPr>
              <a:t>The user can load the online list, the user’s friend list and all the chats they are in.</a:t>
            </a:r>
            <a:endParaRPr lang="en-US" sz="3350" dirty="0"/>
          </a:p>
          <a:p>
            <a:pPr>
              <a:lnSpc>
                <a:spcPts val="4317"/>
              </a:lnSpc>
            </a:pPr>
            <a:endParaRPr lang="en-US" sz="3399">
              <a:solidFill>
                <a:srgbClr val="000000"/>
              </a:solidFill>
              <a:latin typeface="Arimo"/>
            </a:endParaRPr>
          </a:p>
          <a:p>
            <a:pPr marL="733425" lvl="1" indent="-366395">
              <a:lnSpc>
                <a:spcPts val="4317"/>
              </a:lnSpc>
              <a:buFont typeface="Arial"/>
              <a:buChar char="•"/>
            </a:pPr>
            <a:r>
              <a:rPr lang="en-US" sz="3350" dirty="0">
                <a:solidFill>
                  <a:srgbClr val="000000"/>
                </a:solidFill>
                <a:latin typeface="Arimo"/>
              </a:rPr>
              <a:t>There’s an option to create a new group chat on the menu as well. The room(group chat) list will be update accordingly.</a:t>
            </a:r>
            <a:endParaRPr lang="en-US" sz="3350" dirty="0">
              <a:solidFill>
                <a:srgbClr val="000000"/>
              </a:solidFill>
              <a:latin typeface="Arimo"/>
              <a:ea typeface="Arimo"/>
              <a:cs typeface="Arimo"/>
            </a:endParaRPr>
          </a:p>
          <a:p>
            <a:pPr>
              <a:lnSpc>
                <a:spcPts val="4317"/>
              </a:lnSpc>
            </a:pPr>
            <a:endParaRPr lang="en-US" sz="3399">
              <a:solidFill>
                <a:srgbClr val="000000"/>
              </a:solidFill>
              <a:latin typeface="Arimo"/>
            </a:endParaRPr>
          </a:p>
        </p:txBody>
      </p:sp>
      <p:grpSp>
        <p:nvGrpSpPr>
          <p:cNvPr id="17" name="Group 17"/>
          <p:cNvGrpSpPr/>
          <p:nvPr/>
        </p:nvGrpSpPr>
        <p:grpSpPr>
          <a:xfrm>
            <a:off x="9533376" y="2272883"/>
            <a:ext cx="2055246" cy="922721"/>
            <a:chOff x="0" y="0"/>
            <a:chExt cx="6225429" cy="2794960"/>
          </a:xfrm>
        </p:grpSpPr>
        <p:sp>
          <p:nvSpPr>
            <p:cNvPr id="18" name="Freeform 18"/>
            <p:cNvSpPr/>
            <p:nvPr/>
          </p:nvSpPr>
          <p:spPr>
            <a:xfrm>
              <a:off x="0" y="0"/>
              <a:ext cx="6225437" cy="2794889"/>
            </a:xfrm>
            <a:custGeom>
              <a:avLst/>
              <a:gdLst/>
              <a:ahLst/>
              <a:cxnLst/>
              <a:rect l="l" t="t" r="r" b="b"/>
              <a:pathLst>
                <a:path w="6225437" h="2794889">
                  <a:moveTo>
                    <a:pt x="0" y="712724"/>
                  </a:moveTo>
                  <a:cubicBezTo>
                    <a:pt x="0" y="319151"/>
                    <a:pt x="210911" y="0"/>
                    <a:pt x="471003" y="0"/>
                  </a:cubicBezTo>
                  <a:lnTo>
                    <a:pt x="5754431" y="0"/>
                  </a:lnTo>
                  <a:cubicBezTo>
                    <a:pt x="6014608" y="0"/>
                    <a:pt x="6225437" y="319151"/>
                    <a:pt x="6225437" y="712724"/>
                  </a:cubicBezTo>
                  <a:lnTo>
                    <a:pt x="6225437" y="2082165"/>
                  </a:lnTo>
                  <a:cubicBezTo>
                    <a:pt x="6225437" y="2475865"/>
                    <a:pt x="6014524" y="2794889"/>
                    <a:pt x="5754431" y="2794889"/>
                  </a:cubicBezTo>
                  <a:lnTo>
                    <a:pt x="471003" y="2794889"/>
                  </a:lnTo>
                  <a:cubicBezTo>
                    <a:pt x="210827" y="2794889"/>
                    <a:pt x="0" y="2475738"/>
                    <a:pt x="0" y="2082165"/>
                  </a:cubicBezTo>
                  <a:close/>
                </a:path>
              </a:pathLst>
            </a:custGeom>
            <a:solidFill>
              <a:srgbClr val="FFFFFF"/>
            </a:solidFill>
          </p:spPr>
        </p:sp>
      </p:grpSp>
      <p:sp>
        <p:nvSpPr>
          <p:cNvPr id="19" name="TextBox 19"/>
          <p:cNvSpPr txBox="1"/>
          <p:nvPr/>
        </p:nvSpPr>
        <p:spPr>
          <a:xfrm>
            <a:off x="10068712" y="2496977"/>
            <a:ext cx="984572" cy="533400"/>
          </a:xfrm>
          <a:prstGeom prst="rect">
            <a:avLst/>
          </a:prstGeom>
        </p:spPr>
        <p:txBody>
          <a:bodyPr lIns="0" tIns="0" rIns="0" bIns="0" rtlCol="0" anchor="t">
            <a:spAutoFit/>
          </a:bodyPr>
          <a:lstStyle/>
          <a:p>
            <a:pPr algn="ctr">
              <a:lnSpc>
                <a:spcPts val="3719"/>
              </a:lnSpc>
              <a:spcBef>
                <a:spcPct val="0"/>
              </a:spcBef>
            </a:pPr>
            <a:r>
              <a:rPr lang="en-US" sz="3099">
                <a:solidFill>
                  <a:srgbClr val="000000"/>
                </a:solidFill>
                <a:latin typeface="Arial"/>
              </a:rPr>
              <a:t>Menu</a:t>
            </a:r>
          </a:p>
        </p:txBody>
      </p:sp>
      <p:sp>
        <p:nvSpPr>
          <p:cNvPr id="20" name="TextBox 20"/>
          <p:cNvSpPr txBox="1"/>
          <p:nvPr/>
        </p:nvSpPr>
        <p:spPr>
          <a:xfrm>
            <a:off x="452133" y="8826334"/>
            <a:ext cx="719212"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45550" y="831865"/>
            <a:ext cx="15353646" cy="9083999"/>
            <a:chOff x="0" y="0"/>
            <a:chExt cx="13346200" cy="7896292"/>
          </a:xfrm>
        </p:grpSpPr>
        <p:sp>
          <p:nvSpPr>
            <p:cNvPr id="3" name="Freeform 3"/>
            <p:cNvSpPr/>
            <p:nvPr/>
          </p:nvSpPr>
          <p:spPr>
            <a:xfrm>
              <a:off x="0" y="0"/>
              <a:ext cx="13346162" cy="7896353"/>
            </a:xfrm>
            <a:custGeom>
              <a:avLst/>
              <a:gdLst/>
              <a:ahLst/>
              <a:cxnLst/>
              <a:rect l="l" t="t" r="r" b="b"/>
              <a:pathLst>
                <a:path w="13346162" h="7896353">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id="4" name="Group 4"/>
          <p:cNvGrpSpPr/>
          <p:nvPr/>
        </p:nvGrpSpPr>
        <p:grpSpPr>
          <a:xfrm>
            <a:off x="14214382" y="7757764"/>
            <a:ext cx="9565765" cy="8055637"/>
            <a:chOff x="0" y="0"/>
            <a:chExt cx="12754354" cy="10740849"/>
          </a:xfrm>
        </p:grpSpPr>
        <p:sp>
          <p:nvSpPr>
            <p:cNvPr id="5" name="Freeform 5"/>
            <p:cNvSpPr/>
            <p:nvPr/>
          </p:nvSpPr>
          <p:spPr>
            <a:xfrm>
              <a:off x="0" y="0"/>
              <a:ext cx="12754463" cy="10740958"/>
            </a:xfrm>
            <a:custGeom>
              <a:avLst/>
              <a:gdLst/>
              <a:ahLst/>
              <a:cxnLst/>
              <a:rect l="l" t="t" r="r" b="b"/>
              <a:pathLst>
                <a:path w="12754463" h="10740958">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id="6" name="Group 6"/>
          <p:cNvGrpSpPr/>
          <p:nvPr/>
        </p:nvGrpSpPr>
        <p:grpSpPr>
          <a:xfrm>
            <a:off x="-3988295" y="-2844060"/>
            <a:ext cx="8077041" cy="7351851"/>
            <a:chOff x="0" y="0"/>
            <a:chExt cx="11268014" cy="10256326"/>
          </a:xfrm>
        </p:grpSpPr>
        <p:sp>
          <p:nvSpPr>
            <p:cNvPr id="7" name="Freeform 7"/>
            <p:cNvSpPr/>
            <p:nvPr/>
          </p:nvSpPr>
          <p:spPr>
            <a:xfrm>
              <a:off x="0" y="0"/>
              <a:ext cx="11268075" cy="10256266"/>
            </a:xfrm>
            <a:custGeom>
              <a:avLst/>
              <a:gdLst/>
              <a:ahLst/>
              <a:cxnLst/>
              <a:rect l="l" t="t" r="r" b="b"/>
              <a:pathLst>
                <a:path w="11268075" h="10256266">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id="8" name="Freeform 8"/>
          <p:cNvSpPr/>
          <p:nvPr/>
        </p:nvSpPr>
        <p:spPr>
          <a:xfrm>
            <a:off x="-3471551" y="1673179"/>
            <a:ext cx="7043554" cy="7310904"/>
          </a:xfrm>
          <a:custGeom>
            <a:avLst/>
            <a:gdLst/>
            <a:ahLst/>
            <a:cxnLst/>
            <a:rect l="l" t="t" r="r" b="b"/>
            <a:pathLst>
              <a:path w="7043554" h="731090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432270" y="3839481"/>
            <a:ext cx="3116868" cy="3031862"/>
          </a:xfrm>
          <a:custGeom>
            <a:avLst/>
            <a:gdLst/>
            <a:ahLst/>
            <a:cxnLst/>
            <a:rect l="l" t="t" r="r" b="b"/>
            <a:pathLst>
              <a:path w="3116868" h="3031862">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330698" y="2011878"/>
            <a:ext cx="913725" cy="913725"/>
          </a:xfrm>
          <a:custGeom>
            <a:avLst/>
            <a:gdLst/>
            <a:ahLst/>
            <a:cxnLst/>
            <a:rect l="l" t="t" r="r" b="b"/>
            <a:pathLst>
              <a:path w="913725" h="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245550" y="4864415"/>
            <a:ext cx="1151762" cy="793669"/>
          </a:xfrm>
          <a:custGeom>
            <a:avLst/>
            <a:gdLst/>
            <a:ahLst/>
            <a:cxnLst/>
            <a:rect l="l" t="t" r="r" b="b"/>
            <a:pathLst>
              <a:path w="1151762" h="793669">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67873" y="7863625"/>
            <a:ext cx="913725" cy="792449"/>
          </a:xfrm>
          <a:custGeom>
            <a:avLst/>
            <a:gdLst/>
            <a:ahLst/>
            <a:cxnLst/>
            <a:rect l="l" t="t" r="r" b="b"/>
            <a:pathLst>
              <a:path w="913725" h="792449">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3807093" y="2765282"/>
            <a:ext cx="5494567" cy="5494567"/>
          </a:xfrm>
          <a:custGeom>
            <a:avLst/>
            <a:gdLst/>
            <a:ahLst/>
            <a:cxnLst/>
            <a:rect l="l" t="t" r="r" b="b"/>
            <a:pathLst>
              <a:path w="5494567" h="5494567">
                <a:moveTo>
                  <a:pt x="0" y="0"/>
                </a:moveTo>
                <a:lnTo>
                  <a:pt x="5494567" y="0"/>
                </a:lnTo>
                <a:lnTo>
                  <a:pt x="5494567" y="5494567"/>
                </a:lnTo>
                <a:lnTo>
                  <a:pt x="0" y="5494567"/>
                </a:lnTo>
                <a:lnTo>
                  <a:pt x="0" y="0"/>
                </a:lnTo>
                <a:close/>
              </a:path>
            </a:pathLst>
          </a:custGeom>
          <a:blipFill>
            <a:blip r:embed="rId12"/>
            <a:stretch>
              <a:fillRect/>
            </a:stretch>
          </a:blipFill>
        </p:spPr>
      </p:sp>
      <p:sp>
        <p:nvSpPr>
          <p:cNvPr id="14" name="TextBox 14"/>
          <p:cNvSpPr txBox="1"/>
          <p:nvPr/>
        </p:nvSpPr>
        <p:spPr>
          <a:xfrm>
            <a:off x="491087" y="452583"/>
            <a:ext cx="6685131" cy="576117"/>
          </a:xfrm>
          <a:prstGeom prst="rect">
            <a:avLst/>
          </a:prstGeom>
        </p:spPr>
        <p:txBody>
          <a:bodyPr lIns="0" tIns="0" rIns="0" bIns="0" rtlCol="0" anchor="t">
            <a:spAutoFit/>
          </a:bodyPr>
          <a:lstStyle/>
          <a:p>
            <a:pPr algn="l">
              <a:lnSpc>
                <a:spcPts val="4011"/>
              </a:lnSpc>
            </a:pPr>
            <a:r>
              <a:rPr lang="en-US" sz="3342">
                <a:solidFill>
                  <a:srgbClr val="000000"/>
                </a:solidFill>
                <a:latin typeface="Arial Bold"/>
              </a:rPr>
              <a:t>3. APPLICATION DESIGN</a:t>
            </a:r>
          </a:p>
        </p:txBody>
      </p:sp>
      <p:sp>
        <p:nvSpPr>
          <p:cNvPr id="15" name="TextBox 15"/>
          <p:cNvSpPr txBox="1"/>
          <p:nvPr/>
        </p:nvSpPr>
        <p:spPr>
          <a:xfrm>
            <a:off x="2648031" y="1457325"/>
            <a:ext cx="9152226" cy="628650"/>
          </a:xfrm>
          <a:prstGeom prst="rect">
            <a:avLst/>
          </a:prstGeom>
        </p:spPr>
        <p:txBody>
          <a:bodyPr lIns="0" tIns="0" rIns="0" bIns="0" rtlCol="0" anchor="t">
            <a:spAutoFit/>
          </a:bodyPr>
          <a:lstStyle/>
          <a:p>
            <a:pPr>
              <a:lnSpc>
                <a:spcPts val="4800"/>
              </a:lnSpc>
            </a:pPr>
            <a:r>
              <a:rPr lang="en-US" sz="4000">
                <a:solidFill>
                  <a:srgbClr val="000000"/>
                </a:solidFill>
                <a:latin typeface="Arimo"/>
              </a:rPr>
              <a:t>Adding a friend:</a:t>
            </a:r>
          </a:p>
        </p:txBody>
      </p:sp>
      <p:sp>
        <p:nvSpPr>
          <p:cNvPr id="16" name="TextBox 16"/>
          <p:cNvSpPr txBox="1"/>
          <p:nvPr/>
        </p:nvSpPr>
        <p:spPr>
          <a:xfrm>
            <a:off x="9467410" y="2877977"/>
            <a:ext cx="7732324" cy="3817874"/>
          </a:xfrm>
          <a:prstGeom prst="rect">
            <a:avLst/>
          </a:prstGeom>
        </p:spPr>
        <p:txBody>
          <a:bodyPr lIns="0" tIns="0" rIns="0" bIns="0" rtlCol="0" anchor="t">
            <a:spAutoFit/>
          </a:bodyPr>
          <a:lstStyle/>
          <a:p>
            <a:pPr marL="734053" lvl="1" indent="-367026">
              <a:lnSpc>
                <a:spcPts val="4317"/>
              </a:lnSpc>
              <a:buFont typeface="Arial"/>
              <a:buChar char="•"/>
            </a:pPr>
            <a:r>
              <a:rPr lang="en-US" sz="3399">
                <a:solidFill>
                  <a:srgbClr val="000000"/>
                </a:solidFill>
                <a:latin typeface="Arimo"/>
              </a:rPr>
              <a:t>Users can send friend requests to other users.</a:t>
            </a:r>
          </a:p>
          <a:p>
            <a:pPr>
              <a:lnSpc>
                <a:spcPts val="4317"/>
              </a:lnSpc>
            </a:pPr>
            <a:endParaRPr lang="en-US" sz="3399">
              <a:solidFill>
                <a:srgbClr val="000000"/>
              </a:solidFill>
              <a:latin typeface="Arimo"/>
            </a:endParaRPr>
          </a:p>
          <a:p>
            <a:pPr marL="734053" lvl="1" indent="-367026">
              <a:lnSpc>
                <a:spcPts val="4317"/>
              </a:lnSpc>
              <a:buFont typeface="Arial"/>
              <a:buChar char="•"/>
            </a:pPr>
            <a:r>
              <a:rPr lang="en-US" sz="3399">
                <a:solidFill>
                  <a:srgbClr val="000000"/>
                </a:solidFill>
                <a:latin typeface="Arimo"/>
              </a:rPr>
              <a:t>When the request is accepted, their friend list is updated and a new private chat between the two users is created.</a:t>
            </a:r>
          </a:p>
        </p:txBody>
      </p:sp>
      <p:grpSp>
        <p:nvGrpSpPr>
          <p:cNvPr id="17" name="Group 17"/>
          <p:cNvGrpSpPr/>
          <p:nvPr/>
        </p:nvGrpSpPr>
        <p:grpSpPr>
          <a:xfrm>
            <a:off x="7545469" y="2916760"/>
            <a:ext cx="1433155" cy="789415"/>
            <a:chOff x="0" y="0"/>
            <a:chExt cx="4341087" cy="2391172"/>
          </a:xfrm>
        </p:grpSpPr>
        <p:sp>
          <p:nvSpPr>
            <p:cNvPr id="18" name="Freeform 18"/>
            <p:cNvSpPr/>
            <p:nvPr/>
          </p:nvSpPr>
          <p:spPr>
            <a:xfrm>
              <a:off x="0" y="0"/>
              <a:ext cx="4341095" cy="2391112"/>
            </a:xfrm>
            <a:custGeom>
              <a:avLst/>
              <a:gdLst/>
              <a:ahLst/>
              <a:cxnLst/>
              <a:rect l="l" t="t" r="r" b="b"/>
              <a:pathLst>
                <a:path w="4341095" h="2391112">
                  <a:moveTo>
                    <a:pt x="0" y="609757"/>
                  </a:moveTo>
                  <a:cubicBezTo>
                    <a:pt x="0" y="273043"/>
                    <a:pt x="147071" y="0"/>
                    <a:pt x="328438" y="0"/>
                  </a:cubicBezTo>
                  <a:lnTo>
                    <a:pt x="4012653" y="0"/>
                  </a:lnTo>
                  <a:cubicBezTo>
                    <a:pt x="4194078" y="0"/>
                    <a:pt x="4341095" y="273043"/>
                    <a:pt x="4341095" y="609757"/>
                  </a:cubicBezTo>
                  <a:lnTo>
                    <a:pt x="4341095" y="1781355"/>
                  </a:lnTo>
                  <a:cubicBezTo>
                    <a:pt x="4341095" y="2118177"/>
                    <a:pt x="4194019" y="2391112"/>
                    <a:pt x="4012653" y="2391112"/>
                  </a:cubicBezTo>
                  <a:lnTo>
                    <a:pt x="328438" y="2391112"/>
                  </a:lnTo>
                  <a:cubicBezTo>
                    <a:pt x="147013" y="2391112"/>
                    <a:pt x="0" y="2118068"/>
                    <a:pt x="0" y="1781355"/>
                  </a:cubicBezTo>
                  <a:close/>
                </a:path>
              </a:pathLst>
            </a:custGeom>
            <a:solidFill>
              <a:srgbClr val="FFFFFF"/>
            </a:solidFill>
          </p:spPr>
        </p:sp>
      </p:grpSp>
      <p:sp>
        <p:nvSpPr>
          <p:cNvPr id="19" name="TextBox 19"/>
          <p:cNvSpPr txBox="1"/>
          <p:nvPr/>
        </p:nvSpPr>
        <p:spPr>
          <a:xfrm>
            <a:off x="7769760" y="3011430"/>
            <a:ext cx="984572" cy="533400"/>
          </a:xfrm>
          <a:prstGeom prst="rect">
            <a:avLst/>
          </a:prstGeom>
        </p:spPr>
        <p:txBody>
          <a:bodyPr lIns="0" tIns="0" rIns="0" bIns="0" rtlCol="0" anchor="t">
            <a:spAutoFit/>
          </a:bodyPr>
          <a:lstStyle/>
          <a:p>
            <a:pPr algn="ctr">
              <a:lnSpc>
                <a:spcPts val="3719"/>
              </a:lnSpc>
              <a:spcBef>
                <a:spcPct val="0"/>
              </a:spcBef>
            </a:pPr>
            <a:r>
              <a:rPr lang="en-US" sz="3099">
                <a:solidFill>
                  <a:srgbClr val="000000"/>
                </a:solidFill>
                <a:latin typeface="Arial"/>
              </a:rPr>
              <a:t>Menu</a:t>
            </a:r>
          </a:p>
        </p:txBody>
      </p:sp>
      <p:sp>
        <p:nvSpPr>
          <p:cNvPr id="20" name="TextBox 20"/>
          <p:cNvSpPr txBox="1"/>
          <p:nvPr/>
        </p:nvSpPr>
        <p:spPr>
          <a:xfrm>
            <a:off x="454440" y="8826334"/>
            <a:ext cx="714598" cy="1044132"/>
          </a:xfrm>
          <a:prstGeom prst="rect">
            <a:avLst/>
          </a:prstGeom>
        </p:spPr>
        <p:txBody>
          <a:bodyPr lIns="0" tIns="0" rIns="0" bIns="0" rtlCol="0" anchor="t">
            <a:spAutoFit/>
          </a:bodyPr>
          <a:lstStyle/>
          <a:p>
            <a:pPr algn="ctr">
              <a:lnSpc>
                <a:spcPts val="8599"/>
              </a:lnSpc>
            </a:pPr>
            <a:r>
              <a:rPr lang="en-US" sz="6142">
                <a:solidFill>
                  <a:srgbClr val="0065C0"/>
                </a:solidFill>
                <a:latin typeface="Paytone On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C8E50D6111E346A2E6995460421F0A" ma:contentTypeVersion="5" ma:contentTypeDescription="Create a new document." ma:contentTypeScope="" ma:versionID="273b6159779c7c1b98b44204a9063cfc">
  <xsd:schema xmlns:xsd="http://www.w3.org/2001/XMLSchema" xmlns:xs="http://www.w3.org/2001/XMLSchema" xmlns:p="http://schemas.microsoft.com/office/2006/metadata/properties" xmlns:ns2="f3dcffe0-5bd2-456d-a8a7-3502f8ba5b92" xmlns:ns3="ceea661f-8a8a-47ce-998d-927830b47491" targetNamespace="http://schemas.microsoft.com/office/2006/metadata/properties" ma:root="true" ma:fieldsID="60a152f2fe757058d3e216b7665e45b4" ns2:_="" ns3:_="">
    <xsd:import namespace="f3dcffe0-5bd2-456d-a8a7-3502f8ba5b92"/>
    <xsd:import namespace="ceea661f-8a8a-47ce-998d-927830b4749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dcffe0-5bd2-456d-a8a7-3502f8ba5b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ea661f-8a8a-47ce-998d-927830b4749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E853A0-F97C-4B86-BF96-C0386D510647}">
  <ds:schemaRefs>
    <ds:schemaRef ds:uri="http://schemas.microsoft.com/sharepoint/v3/contenttype/forms"/>
  </ds:schemaRefs>
</ds:datastoreItem>
</file>

<file path=customXml/itemProps2.xml><?xml version="1.0" encoding="utf-8"?>
<ds:datastoreItem xmlns:ds="http://schemas.openxmlformats.org/officeDocument/2006/customXml" ds:itemID="{6386D114-E558-4972-AE99-B97071B5342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B88A6F5-3BEE-4B96-8971-EDF6B43B89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dcffe0-5bd2-456d-a8a7-3502f8ba5b92"/>
    <ds:schemaRef ds:uri="ceea661f-8a8a-47ce-998d-927830b47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Message</dc:title>
  <cp:revision>56</cp:revision>
  <dcterms:created xsi:type="dcterms:W3CDTF">2006-08-16T00:00:00Z</dcterms:created>
  <dcterms:modified xsi:type="dcterms:W3CDTF">2024-01-12T05:12:27Z</dcterms:modified>
  <dc:identifier>DAFyaXn-Xcc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0x01010096C8E50D6111E346A2E6995460421F0A</vt:lpwstr>
  </property>
</Properties>
</file>